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97" r:id="rId1"/>
    <p:sldMasterId id="2147483798" r:id="rId2"/>
    <p:sldMasterId id="2147483799" r:id="rId3"/>
    <p:sldMasterId id="2147483802" r:id="rId4"/>
  </p:sldMasterIdLst>
  <p:notesMasterIdLst>
    <p:notesMasterId r:id="rId32"/>
  </p:notesMasterIdLst>
  <p:sldIdLst>
    <p:sldId id="361" r:id="rId5"/>
    <p:sldId id="257" r:id="rId6"/>
    <p:sldId id="262" r:id="rId7"/>
    <p:sldId id="263" r:id="rId8"/>
    <p:sldId id="265" r:id="rId9"/>
    <p:sldId id="266" r:id="rId10"/>
    <p:sldId id="267" r:id="rId11"/>
    <p:sldId id="268" r:id="rId12"/>
    <p:sldId id="270" r:id="rId13"/>
    <p:sldId id="271" r:id="rId14"/>
    <p:sldId id="272" r:id="rId15"/>
    <p:sldId id="274" r:id="rId16"/>
    <p:sldId id="275" r:id="rId17"/>
    <p:sldId id="276" r:id="rId18"/>
    <p:sldId id="278" r:id="rId19"/>
    <p:sldId id="283" r:id="rId20"/>
    <p:sldId id="284" r:id="rId21"/>
    <p:sldId id="285" r:id="rId22"/>
    <p:sldId id="279" r:id="rId23"/>
    <p:sldId id="280" r:id="rId24"/>
    <p:sldId id="281" r:id="rId25"/>
    <p:sldId id="296" r:id="rId26"/>
    <p:sldId id="297" r:id="rId27"/>
    <p:sldId id="298" r:id="rId28"/>
    <p:sldId id="302" r:id="rId29"/>
    <p:sldId id="305" r:id="rId30"/>
    <p:sldId id="306" r:id="rId31"/>
  </p:sldIdLst>
  <p:sldSz cx="9144000" cy="5143500" type="screen16x9"/>
  <p:notesSz cx="6858000" cy="9144000"/>
  <p:embeddedFontLst>
    <p:embeddedFont>
      <p:font typeface="Anton" pitchFamily="2" charset="0"/>
      <p:regular r:id="rId33"/>
    </p:embeddedFont>
    <p:embeddedFont>
      <p:font typeface="DM Sans" pitchFamily="2" charset="0"/>
      <p:regular r:id="rId34"/>
      <p:bold r:id="rId35"/>
      <p:italic r:id="rId36"/>
      <p:boldItalic r:id="rId37"/>
    </p:embeddedFont>
    <p:embeddedFont>
      <p:font typeface="Helvetica Neue Light" panose="020B060402020202020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7.fntdata"/><Relationship Id="rId21" Type="http://schemas.openxmlformats.org/officeDocument/2006/relationships/slide" Target="slides/slide17.xml"/><Relationship Id="rId34" Type="http://schemas.openxmlformats.org/officeDocument/2006/relationships/font" Target="fonts/font2.fntdata"/><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4.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3.fntdata"/><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1.fntdata"/><Relationship Id="rId38" Type="http://schemas.openxmlformats.org/officeDocument/2006/relationships/font" Target="fonts/font6.fntdata"/><Relationship Id="rId20" Type="http://schemas.openxmlformats.org/officeDocument/2006/relationships/slide" Target="slides/slide16.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2128dbe8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g12128dbe834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124cbfe83dc_1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0" name="Google Shape;640;g124cbfe83dc_1_1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124cbfe83dc_1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5" name="Google Shape;645;g124cbfe83dc_1_1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1251d8506b2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1251d8506b2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120b44b0dae_0_1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0" name="Google Shape;670;g120b44b0dae_0_11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124cbfe83dc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5" name="Google Shape;675;g124cbfe83dc_1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1251d8506b2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1251d8506b2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124cbfe83dc_1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1" name="Google Shape;731;g124cbfe83dc_1_2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a:latin typeface="DM Sans"/>
                <a:ea typeface="DM Sans"/>
                <a:cs typeface="DM Sans"/>
                <a:sym typeface="DM Sans"/>
              </a:rPr>
              <a:t>¿Es obligatorio aprender cada nueva implementación para mantenerse en el mundo laboral? </a:t>
            </a:r>
            <a:endParaRPr>
              <a:latin typeface="DM Sans"/>
              <a:ea typeface="DM Sans"/>
              <a:cs typeface="DM Sans"/>
              <a:sym typeface="DM Sans"/>
            </a:endParaRPr>
          </a:p>
          <a:p>
            <a:pPr marL="457200" lvl="0" indent="-298450" algn="l" rtl="0">
              <a:lnSpc>
                <a:spcPct val="100000"/>
              </a:lnSpc>
              <a:spcBef>
                <a:spcPts val="0"/>
              </a:spcBef>
              <a:spcAft>
                <a:spcPts val="0"/>
              </a:spcAft>
              <a:buSzPts val="1100"/>
              <a:buFont typeface="DM Sans"/>
              <a:buChar char="●"/>
            </a:pPr>
            <a:r>
              <a:rPr lang="es">
                <a:latin typeface="DM Sans"/>
                <a:ea typeface="DM Sans"/>
                <a:cs typeface="DM Sans"/>
                <a:sym typeface="DM Sans"/>
              </a:rPr>
              <a:t>¡No! Las nuevas funcionalidades van surgiendo con ideas de aplicación puntuales para ciertas tareas, si tratamos de aprender todo lo que va saliendo, terminaremos con un repertorio de funciones que podríamos no utilizar nunca.</a:t>
            </a:r>
            <a:endParaRPr>
              <a:latin typeface="DM Sans"/>
              <a:ea typeface="DM Sans"/>
              <a:cs typeface="DM Sans"/>
              <a:sym typeface="DM Sans"/>
            </a:endParaRPr>
          </a:p>
          <a:p>
            <a:pPr marL="0" lvl="0" indent="0" algn="l" rtl="0">
              <a:lnSpc>
                <a:spcPct val="100000"/>
              </a:lnSpc>
              <a:spcBef>
                <a:spcPts val="0"/>
              </a:spcBef>
              <a:spcAft>
                <a:spcPts val="0"/>
              </a:spcAft>
              <a:buNone/>
            </a:pPr>
            <a:r>
              <a:rPr lang="es">
                <a:latin typeface="DM Sans"/>
                <a:ea typeface="DM Sans"/>
                <a:cs typeface="DM Sans"/>
                <a:sym typeface="DM Sans"/>
              </a:rPr>
              <a:t>¿El uso de una nueva implementación implica el reemplazo de lo viejo? </a:t>
            </a:r>
            <a:endParaRPr>
              <a:latin typeface="DM Sans"/>
              <a:ea typeface="DM Sans"/>
              <a:cs typeface="DM Sans"/>
              <a:sym typeface="DM Sans"/>
            </a:endParaRPr>
          </a:p>
          <a:p>
            <a:pPr marL="457200" lvl="0" indent="-298450" algn="l" rtl="0">
              <a:lnSpc>
                <a:spcPct val="100000"/>
              </a:lnSpc>
              <a:spcBef>
                <a:spcPts val="0"/>
              </a:spcBef>
              <a:spcAft>
                <a:spcPts val="0"/>
              </a:spcAft>
              <a:buSzPts val="1100"/>
              <a:buFont typeface="DM Sans"/>
              <a:buChar char="●"/>
            </a:pPr>
            <a:r>
              <a:rPr lang="es">
                <a:latin typeface="DM Sans"/>
                <a:ea typeface="DM Sans"/>
                <a:cs typeface="DM Sans"/>
                <a:sym typeface="DM Sans"/>
              </a:rPr>
              <a:t>Algunas implementaciones pueden sustituir un proceso más complejo y por lo tanto ser más sencillo de resolver, en estos casos sí sería bueno reemplazarlo, sin embargo, recordemos que las implementaciones “más viejas” permiten en ocasiones más libertad en la operación y, por lo tanto, ser más útiles que “lo nuevo” en ciertas tareas.</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124cbfe83dc_1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0" name="Google Shape;740;g124cbfe83dc_1_2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1245d6b95a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1245d6b95a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124cbfe83dc_1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9" name="Google Shape;699;g124cbfe83dc_1_1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extLst>
      <p:ext uri="{BB962C8B-B14F-4D97-AF65-F5344CB8AC3E}">
        <p14:creationId xmlns:p14="http://schemas.microsoft.com/office/powerpoint/2010/main" val="3783944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20b44b0dae_0_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20b44b0dae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124cbfe83dc_1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9" name="Google Shape;709;g124cbfe83dc_1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extLst>
      <p:ext uri="{BB962C8B-B14F-4D97-AF65-F5344CB8AC3E}">
        <p14:creationId xmlns:p14="http://schemas.microsoft.com/office/powerpoint/2010/main" val="18732707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24cbfe83dc_1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124cbfe83dc_1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76946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11af22068b0_8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11af22068b0_8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 </a:t>
            </a:r>
            <a:r>
              <a:rPr lang="es">
                <a:solidFill>
                  <a:schemeClr val="dk1"/>
                </a:solidFill>
                <a:latin typeface="DM Sans"/>
                <a:ea typeface="DM Sans"/>
                <a:cs typeface="DM Sans"/>
                <a:sym typeface="DM Sans"/>
              </a:rPr>
              <a:t>pueden aprovechar esta actividad para que los estudiantes la resuelvan por su cuenta. Dependerá, según su criterio, de cómo vengan con el tiempo.</a:t>
            </a:r>
            <a:endParaRPr>
              <a:latin typeface="DM Sans"/>
              <a:ea typeface="DM Sans"/>
              <a:cs typeface="DM Sans"/>
              <a:sym typeface="DM Sans"/>
            </a:endParaRPr>
          </a:p>
        </p:txBody>
      </p:sp>
    </p:spTree>
    <p:extLst>
      <p:ext uri="{BB962C8B-B14F-4D97-AF65-F5344CB8AC3E}">
        <p14:creationId xmlns:p14="http://schemas.microsoft.com/office/powerpoint/2010/main" val="30863461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11af22068b0_8_7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11af22068b0_8_7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93749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11af22068b0_4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2" name="Google Shape;842;g11af22068b0_4_4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42138811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0b44b0dae_0_1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7" name="Google Shape;887;g120b44b0dae_0_12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20b44b0dae_0_1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3" name="Google Shape;903;g120b44b0dae_0_12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120b44b0dae_0_1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8" name="Google Shape;908;g120b44b0dae_0_12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20b44b0dae_0_1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8" name="Google Shape;568;g120b44b0dae_0_1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1251d8506b2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1251d8506b2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11af22068b0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9" name="Google Shape;599;g11af22068b0_1_1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11af22068b0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4" name="Google Shape;604;g11af22068b0_1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127c75c94d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1" name="Google Shape;611;g127c75c94d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124cbfe83dc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6" name="Google Shape;616;g124cbfe83dc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251d8506b2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251d8506b2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type="tx">
  <p:cSld name="TITLE_AND_BODY">
    <p:bg>
      <p:bgPr>
        <a:solidFill>
          <a:schemeClr val="dk1"/>
        </a:solidFill>
        <a:effectLst/>
      </p:bgPr>
    </p:bg>
    <p:spTree>
      <p:nvGrpSpPr>
        <p:cNvPr id="1" name="Shape 51"/>
        <p:cNvGrpSpPr/>
        <p:nvPr/>
      </p:nvGrpSpPr>
      <p:grpSpPr>
        <a:xfrm>
          <a:off x="0" y="0"/>
          <a:ext cx="0" cy="0"/>
          <a:chOff x="0" y="0"/>
          <a:chExt cx="0" cy="0"/>
        </a:xfrm>
      </p:grpSpPr>
      <p:pic>
        <p:nvPicPr>
          <p:cNvPr id="52" name="Google Shape;52;p14"/>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seño personalizado 1">
  <p:cSld name="CUSTOM">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15"/>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iseño personalizado 36">
  <p:cSld name="CUSTOM_36">
    <p:spTree>
      <p:nvGrpSpPr>
        <p:cNvPr id="1" name="Shape 55"/>
        <p:cNvGrpSpPr/>
        <p:nvPr/>
      </p:nvGrpSpPr>
      <p:grpSpPr>
        <a:xfrm>
          <a:off x="0" y="0"/>
          <a:ext cx="0" cy="0"/>
          <a:chOff x="0" y="0"/>
          <a:chExt cx="0" cy="0"/>
        </a:xfrm>
      </p:grpSpPr>
      <p:sp>
        <p:nvSpPr>
          <p:cNvPr id="56" name="Google Shape;56;p16"/>
          <p:cNvSpPr/>
          <p:nvPr/>
        </p:nvSpPr>
        <p:spPr>
          <a:xfrm>
            <a:off x="3626850" y="1163625"/>
            <a:ext cx="2157900" cy="3138600"/>
          </a:xfrm>
          <a:prstGeom prst="rect">
            <a:avLst/>
          </a:prstGeom>
          <a:noFill/>
          <a:ln w="38100"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 name="Google Shape;57;p16"/>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58" name="Google Shape;58;p16"/>
          <p:cNvSpPr/>
          <p:nvPr/>
        </p:nvSpPr>
        <p:spPr>
          <a:xfrm>
            <a:off x="37786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 name="Google Shape;59;p16"/>
          <p:cNvCxnSpPr/>
          <p:nvPr/>
        </p:nvCxnSpPr>
        <p:spPr>
          <a:xfrm>
            <a:off x="37611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0" name="Google Shape;60;p16"/>
          <p:cNvCxnSpPr/>
          <p:nvPr/>
        </p:nvCxnSpPr>
        <p:spPr>
          <a:xfrm>
            <a:off x="37611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1" name="Google Shape;61;p16"/>
          <p:cNvCxnSpPr/>
          <p:nvPr/>
        </p:nvCxnSpPr>
        <p:spPr>
          <a:xfrm>
            <a:off x="37611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2" name="Google Shape;62;p16"/>
          <p:cNvCxnSpPr/>
          <p:nvPr/>
        </p:nvCxnSpPr>
        <p:spPr>
          <a:xfrm>
            <a:off x="37611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63" name="Google Shape;63;p16"/>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64" name="Google Shape;64;p16"/>
          <p:cNvSpPr/>
          <p:nvPr/>
        </p:nvSpPr>
        <p:spPr>
          <a:xfrm>
            <a:off x="1243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5" name="Google Shape;65;p16"/>
          <p:cNvSpPr/>
          <p:nvPr/>
        </p:nvSpPr>
        <p:spPr>
          <a:xfrm>
            <a:off x="1395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 name="Google Shape;66;p16"/>
          <p:cNvCxnSpPr/>
          <p:nvPr/>
        </p:nvCxnSpPr>
        <p:spPr>
          <a:xfrm>
            <a:off x="1377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7" name="Google Shape;67;p16"/>
          <p:cNvCxnSpPr/>
          <p:nvPr/>
        </p:nvCxnSpPr>
        <p:spPr>
          <a:xfrm>
            <a:off x="1377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8" name="Google Shape;68;p16"/>
          <p:cNvCxnSpPr/>
          <p:nvPr/>
        </p:nvCxnSpPr>
        <p:spPr>
          <a:xfrm>
            <a:off x="1377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9" name="Google Shape;69;p16"/>
          <p:cNvCxnSpPr/>
          <p:nvPr/>
        </p:nvCxnSpPr>
        <p:spPr>
          <a:xfrm>
            <a:off x="1377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70" name="Google Shape;70;p16"/>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71" name="Google Shape;71;p16"/>
          <p:cNvSpPr/>
          <p:nvPr/>
        </p:nvSpPr>
        <p:spPr>
          <a:xfrm>
            <a:off x="6010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2" name="Google Shape;72;p16"/>
          <p:cNvSpPr/>
          <p:nvPr/>
        </p:nvSpPr>
        <p:spPr>
          <a:xfrm>
            <a:off x="6162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 name="Google Shape;73;p16"/>
          <p:cNvCxnSpPr/>
          <p:nvPr/>
        </p:nvCxnSpPr>
        <p:spPr>
          <a:xfrm>
            <a:off x="6144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4" name="Google Shape;74;p16"/>
          <p:cNvCxnSpPr/>
          <p:nvPr/>
        </p:nvCxnSpPr>
        <p:spPr>
          <a:xfrm>
            <a:off x="6144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5" name="Google Shape;75;p16"/>
          <p:cNvCxnSpPr/>
          <p:nvPr/>
        </p:nvCxnSpPr>
        <p:spPr>
          <a:xfrm>
            <a:off x="6144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6" name="Google Shape;76;p16"/>
          <p:cNvCxnSpPr/>
          <p:nvPr/>
        </p:nvCxnSpPr>
        <p:spPr>
          <a:xfrm>
            <a:off x="6144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77" name="Google Shape;77;p16"/>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78" name="Google Shape;78;p16"/>
          <p:cNvSpPr txBox="1"/>
          <p:nvPr/>
        </p:nvSpPr>
        <p:spPr>
          <a:xfrm>
            <a:off x="1398000" y="213650"/>
            <a:ext cx="6348000" cy="98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3600" i="1">
                <a:solidFill>
                  <a:srgbClr val="121212"/>
                </a:solidFill>
                <a:latin typeface="Anton"/>
                <a:ea typeface="Anton"/>
                <a:cs typeface="Anton"/>
                <a:sym typeface="Anton"/>
              </a:rPr>
              <a:t>CRONOGRAMA DEL CURSO</a:t>
            </a:r>
            <a:endParaRPr sz="3600" i="1">
              <a:solidFill>
                <a:srgbClr val="121212"/>
              </a:solidFill>
              <a:latin typeface="Anton"/>
              <a:ea typeface="Anton"/>
              <a:cs typeface="Anton"/>
              <a:sym typeface="Anton"/>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iseño personalizado 3">
  <p:cSld name="CUSTOM_2">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seño personalizado 4">
  <p:cSld name="CUSTOM_3">
    <p:bg>
      <p:bgPr>
        <a:gradFill>
          <a:gsLst>
            <a:gs pos="0">
              <a:srgbClr val="E0FF00"/>
            </a:gs>
            <a:gs pos="100000">
              <a:srgbClr val="3CEFAB"/>
            </a:gs>
          </a:gsLst>
          <a:lin ang="10801400" scaled="0"/>
        </a:gradFill>
        <a:effectLst/>
      </p:bgPr>
    </p:bg>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iseño personalizado 5">
  <p:cSld name="CUSTOM_4">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19"/>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iseño personalizado 6">
  <p:cSld name="CUSTOM_5">
    <p:bg>
      <p:bgPr>
        <a:gradFill>
          <a:gsLst>
            <a:gs pos="0">
              <a:srgbClr val="EF89D2"/>
            </a:gs>
            <a:gs pos="100000">
              <a:srgbClr val="E0FF00"/>
            </a:gs>
          </a:gsLst>
          <a:lin ang="10801400" scaled="0"/>
        </a:gradFill>
        <a:effectLst/>
      </p:bgPr>
    </p:bg>
    <p:spTree>
      <p:nvGrpSpPr>
        <p:cNvPr id="1" name="Shape 85"/>
        <p:cNvGrpSpPr/>
        <p:nvPr/>
      </p:nvGrpSpPr>
      <p:grpSpPr>
        <a:xfrm>
          <a:off x="0" y="0"/>
          <a:ext cx="0" cy="0"/>
          <a:chOff x="0" y="0"/>
          <a:chExt cx="0" cy="0"/>
        </a:xfrm>
      </p:grpSpPr>
      <p:sp>
        <p:nvSpPr>
          <p:cNvPr id="86" name="Google Shape;86;p20"/>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seño personalizado 8">
  <p:cSld name="CUSTOM_7">
    <p:spTree>
      <p:nvGrpSpPr>
        <p:cNvPr id="1" name="Shape 87"/>
        <p:cNvGrpSpPr/>
        <p:nvPr/>
      </p:nvGrpSpPr>
      <p:grpSpPr>
        <a:xfrm>
          <a:off x="0" y="0"/>
          <a:ext cx="0" cy="0"/>
          <a:chOff x="0" y="0"/>
          <a:chExt cx="0" cy="0"/>
        </a:xfrm>
      </p:grpSpPr>
      <p:pic>
        <p:nvPicPr>
          <p:cNvPr id="88" name="Google Shape;88;p21"/>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89" name="Google Shape;89;p21"/>
          <p:cNvSpPr txBox="1">
            <a:spLocks noGrp="1"/>
          </p:cNvSpPr>
          <p:nvPr>
            <p:ph type="title"/>
          </p:nvPr>
        </p:nvSpPr>
        <p:spPr>
          <a:xfrm>
            <a:off x="761250" y="3709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0" name="Google Shape;90;p21"/>
          <p:cNvSpPr txBox="1">
            <a:spLocks noGrp="1"/>
          </p:cNvSpPr>
          <p:nvPr>
            <p:ph type="body" idx="1"/>
          </p:nvPr>
        </p:nvSpPr>
        <p:spPr>
          <a:xfrm>
            <a:off x="857250" y="17817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iseño personalizado 7">
  <p:cSld name="CUSTOM_8">
    <p:bg>
      <p:bgPr>
        <a:solidFill>
          <a:srgbClr val="3CEFAB"/>
        </a:solidFill>
        <a:effectLst/>
      </p:bgPr>
    </p:bg>
    <p:spTree>
      <p:nvGrpSpPr>
        <p:cNvPr id="1" name="Shape 91"/>
        <p:cNvGrpSpPr/>
        <p:nvPr/>
      </p:nvGrpSpPr>
      <p:grpSpPr>
        <a:xfrm>
          <a:off x="0" y="0"/>
          <a:ext cx="0" cy="0"/>
          <a:chOff x="0" y="0"/>
          <a:chExt cx="0" cy="0"/>
        </a:xfrm>
      </p:grpSpPr>
      <p:pic>
        <p:nvPicPr>
          <p:cNvPr id="92" name="Google Shape;92;p22"/>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93" name="Google Shape;93;p22"/>
          <p:cNvSpPr txBox="1">
            <a:spLocks noGrp="1"/>
          </p:cNvSpPr>
          <p:nvPr>
            <p:ph type="title"/>
          </p:nvPr>
        </p:nvSpPr>
        <p:spPr>
          <a:xfrm>
            <a:off x="761250" y="13615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4" name="Google Shape;94;p22"/>
          <p:cNvSpPr txBox="1">
            <a:spLocks noGrp="1"/>
          </p:cNvSpPr>
          <p:nvPr>
            <p:ph type="body" idx="1"/>
          </p:nvPr>
        </p:nvSpPr>
        <p:spPr>
          <a:xfrm>
            <a:off x="857250" y="26961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seño personalizado 15">
  <p:cSld name="CUSTOM_15">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3"/>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iseño personalizado 16">
  <p:cSld name="CUSTOM_16">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Google Shape;98;p24"/>
          <p:cNvSpPr txBox="1"/>
          <p:nvPr/>
        </p:nvSpPr>
        <p:spPr>
          <a:xfrm>
            <a:off x="2657700" y="2394100"/>
            <a:ext cx="3828600" cy="112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6000">
                <a:solidFill>
                  <a:srgbClr val="E8E7E3"/>
                </a:solidFill>
              </a:rPr>
              <a:t>☕ </a:t>
            </a:r>
            <a:endParaRPr sz="6000">
              <a:solidFill>
                <a:srgbClr val="E8E7E3"/>
              </a:solidFill>
            </a:endParaRPr>
          </a:p>
          <a:p>
            <a:pPr marL="0" lvl="0" indent="0" algn="ctr" rtl="0">
              <a:spcBef>
                <a:spcPts val="0"/>
              </a:spcBef>
              <a:spcAft>
                <a:spcPts val="0"/>
              </a:spcAft>
              <a:buNone/>
            </a:pPr>
            <a:r>
              <a:rPr lang="es" sz="6000" i="1">
                <a:solidFill>
                  <a:srgbClr val="E0FF00"/>
                </a:solidFill>
                <a:latin typeface="Anton"/>
                <a:ea typeface="Anton"/>
                <a:cs typeface="Anton"/>
                <a:sym typeface="Anton"/>
              </a:rPr>
              <a:t>BREAK</a:t>
            </a:r>
            <a:endParaRPr sz="6000" i="1">
              <a:solidFill>
                <a:srgbClr val="E0FF00"/>
              </a:solidFill>
              <a:latin typeface="Anton"/>
              <a:ea typeface="Anton"/>
              <a:cs typeface="Anton"/>
              <a:sym typeface="Anton"/>
            </a:endParaRPr>
          </a:p>
          <a:p>
            <a:pPr marL="0" lvl="0" indent="0" algn="ctr" rtl="0">
              <a:spcBef>
                <a:spcPts val="0"/>
              </a:spcBef>
              <a:spcAft>
                <a:spcPts val="0"/>
              </a:spcAft>
              <a:buNone/>
            </a:pPr>
            <a:endParaRPr sz="2100">
              <a:solidFill>
                <a:schemeClr val="lt1"/>
              </a:solidFill>
              <a:latin typeface="Anton"/>
              <a:ea typeface="Anton"/>
              <a:cs typeface="Anton"/>
              <a:sym typeface="Anton"/>
            </a:endParaRPr>
          </a:p>
          <a:p>
            <a:pPr marL="0" lvl="0" indent="0" algn="ctr" rtl="0">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marL="0" lvl="0" indent="0" algn="l" rtl="0">
              <a:spcBef>
                <a:spcPts val="0"/>
              </a:spcBef>
              <a:spcAft>
                <a:spcPts val="0"/>
              </a:spcAft>
              <a:buNone/>
            </a:pPr>
            <a:endParaRPr sz="4000" i="1">
              <a:solidFill>
                <a:srgbClr val="E0FF00"/>
              </a:solidFill>
              <a:latin typeface="Anton"/>
              <a:ea typeface="Anton"/>
              <a:cs typeface="Anton"/>
              <a:sym typeface="Anto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Diapositiva con título 1">
  <p:cSld name="TITLE_1">
    <p:spTree>
      <p:nvGrpSpPr>
        <p:cNvPr id="1" name="Shape 99"/>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iseño personalizado 2">
  <p:cSld name="CUSTOM_37">
    <p:spTree>
      <p:nvGrpSpPr>
        <p:cNvPr id="1" name="Shape 100"/>
        <p:cNvGrpSpPr/>
        <p:nvPr/>
      </p:nvGrpSpPr>
      <p:grpSpPr>
        <a:xfrm>
          <a:off x="0" y="0"/>
          <a:ext cx="0" cy="0"/>
          <a:chOff x="0" y="0"/>
          <a:chExt cx="0" cy="0"/>
        </a:xfrm>
      </p:grpSpPr>
      <p:pic>
        <p:nvPicPr>
          <p:cNvPr id="101" name="Google Shape;101;p26"/>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02"/>
        <p:cNvGrpSpPr/>
        <p:nvPr/>
      </p:nvGrpSpPr>
      <p:grpSpPr>
        <a:xfrm>
          <a:off x="0" y="0"/>
          <a:ext cx="0" cy="0"/>
          <a:chOff x="0" y="0"/>
          <a:chExt cx="0" cy="0"/>
        </a:xfrm>
      </p:grpSpPr>
      <p:sp>
        <p:nvSpPr>
          <p:cNvPr id="103" name="Google Shape;103;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4" name="Google Shape;104;p2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5" name="Google Shape;105;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_AND_BODY_2">
  <p:cSld name="TITLE_AND_BODY_2">
    <p:spTree>
      <p:nvGrpSpPr>
        <p:cNvPr id="1" name="Shape 106"/>
        <p:cNvGrpSpPr/>
        <p:nvPr/>
      </p:nvGrpSpPr>
      <p:grpSpPr>
        <a:xfrm>
          <a:off x="0" y="0"/>
          <a:ext cx="0" cy="0"/>
          <a:chOff x="0" y="0"/>
          <a:chExt cx="0" cy="0"/>
        </a:xfrm>
      </p:grpSpPr>
      <p:sp>
        <p:nvSpPr>
          <p:cNvPr id="107" name="Google Shape;107;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8" name="Google Shape;108;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9" name="Google Shape;109;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110"/>
        <p:cNvGrpSpPr/>
        <p:nvPr/>
      </p:nvGrpSpPr>
      <p:grpSpPr>
        <a:xfrm>
          <a:off x="0" y="0"/>
          <a:ext cx="0" cy="0"/>
          <a:chOff x="0" y="0"/>
          <a:chExt cx="0" cy="0"/>
        </a:xfrm>
      </p:grpSpPr>
      <p:sp>
        <p:nvSpPr>
          <p:cNvPr id="111" name="Google Shape;111;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2" name="Google Shape;112;p2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3" name="Google Shape;113;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114"/>
        <p:cNvGrpSpPr/>
        <p:nvPr/>
      </p:nvGrpSpPr>
      <p:grpSpPr>
        <a:xfrm>
          <a:off x="0" y="0"/>
          <a:ext cx="0" cy="0"/>
          <a:chOff x="0" y="0"/>
          <a:chExt cx="0" cy="0"/>
        </a:xfrm>
      </p:grpSpPr>
      <p:sp>
        <p:nvSpPr>
          <p:cNvPr id="115" name="Google Shape;115;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6" name="Google Shape;116;p3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7" name="Google Shape;117;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_AND_BODY_5">
  <p:cSld name="TITLE_AND_BODY_5">
    <p:spTree>
      <p:nvGrpSpPr>
        <p:cNvPr id="1" name="Shape 118"/>
        <p:cNvGrpSpPr/>
        <p:nvPr/>
      </p:nvGrpSpPr>
      <p:grpSpPr>
        <a:xfrm>
          <a:off x="0" y="0"/>
          <a:ext cx="0" cy="0"/>
          <a:chOff x="0" y="0"/>
          <a:chExt cx="0" cy="0"/>
        </a:xfrm>
      </p:grpSpPr>
      <p:sp>
        <p:nvSpPr>
          <p:cNvPr id="119" name="Google Shape;119;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0" name="Google Shape;120;p3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1" name="Google Shape;121;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_AND_BODY_6">
  <p:cSld name="TITLE_AND_BODY_6">
    <p:spTree>
      <p:nvGrpSpPr>
        <p:cNvPr id="1" name="Shape 122"/>
        <p:cNvGrpSpPr/>
        <p:nvPr/>
      </p:nvGrpSpPr>
      <p:grpSpPr>
        <a:xfrm>
          <a:off x="0" y="0"/>
          <a:ext cx="0" cy="0"/>
          <a:chOff x="0" y="0"/>
          <a:chExt cx="0" cy="0"/>
        </a:xfrm>
      </p:grpSpPr>
      <p:sp>
        <p:nvSpPr>
          <p:cNvPr id="123" name="Google Shape;123;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4" name="Google Shape;124;p3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5" name="Google Shape;125;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_AND_BODY_7">
  <p:cSld name="TITLE_AND_BODY_7">
    <p:spTree>
      <p:nvGrpSpPr>
        <p:cNvPr id="1" name="Shape 126"/>
        <p:cNvGrpSpPr/>
        <p:nvPr/>
      </p:nvGrpSpPr>
      <p:grpSpPr>
        <a:xfrm>
          <a:off x="0" y="0"/>
          <a:ext cx="0" cy="0"/>
          <a:chOff x="0" y="0"/>
          <a:chExt cx="0" cy="0"/>
        </a:xfrm>
      </p:grpSpPr>
      <p:sp>
        <p:nvSpPr>
          <p:cNvPr id="127" name="Google Shape;127;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8" name="Google Shape;128;p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9" name="Google Shape;129;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1">
  <p:cSld name="TITLE_AND_BODY_9">
    <p:spTree>
      <p:nvGrpSpPr>
        <p:cNvPr id="1" name="Shape 134"/>
        <p:cNvGrpSpPr/>
        <p:nvPr/>
      </p:nvGrpSpPr>
      <p:grpSpPr>
        <a:xfrm>
          <a:off x="0" y="0"/>
          <a:ext cx="0" cy="0"/>
          <a:chOff x="0" y="0"/>
          <a:chExt cx="0" cy="0"/>
        </a:xfrm>
      </p:grpSpPr>
      <p:sp>
        <p:nvSpPr>
          <p:cNvPr id="135" name="Google Shape;135;p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36" name="Google Shape;136;p3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37" name="Google Shape;137;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2">
  <p:cSld name="TITLE_AND_BODY_10">
    <p:spTree>
      <p:nvGrpSpPr>
        <p:cNvPr id="1" name="Shape 138"/>
        <p:cNvGrpSpPr/>
        <p:nvPr/>
      </p:nvGrpSpPr>
      <p:grpSpPr>
        <a:xfrm>
          <a:off x="0" y="0"/>
          <a:ext cx="0" cy="0"/>
          <a:chOff x="0" y="0"/>
          <a:chExt cx="0" cy="0"/>
        </a:xfrm>
      </p:grpSpPr>
      <p:sp>
        <p:nvSpPr>
          <p:cNvPr id="139" name="Google Shape;139;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40" name="Google Shape;140;p3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41" name="Google Shape;141;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p:cSld name="TITLE_2">
    <p:spTree>
      <p:nvGrpSpPr>
        <p:cNvPr id="1" name="Shape 142"/>
        <p:cNvGrpSpPr/>
        <p:nvPr/>
      </p:nvGrpSpPr>
      <p:grpSpPr>
        <a:xfrm>
          <a:off x="0" y="0"/>
          <a:ext cx="0" cy="0"/>
          <a:chOff x="0" y="0"/>
          <a:chExt cx="0" cy="0"/>
        </a:xfrm>
      </p:grpSpPr>
      <p:sp>
        <p:nvSpPr>
          <p:cNvPr id="143" name="Google Shape;143;p3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44" name="Google Shape;144;p3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5" name="Google Shape;145;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1">
  <p:cSld name="TITLE_3">
    <p:spTree>
      <p:nvGrpSpPr>
        <p:cNvPr id="1" name="Shape 146"/>
        <p:cNvGrpSpPr/>
        <p:nvPr/>
      </p:nvGrpSpPr>
      <p:grpSpPr>
        <a:xfrm>
          <a:off x="0" y="0"/>
          <a:ext cx="0" cy="0"/>
          <a:chOff x="0" y="0"/>
          <a:chExt cx="0" cy="0"/>
        </a:xfrm>
      </p:grpSpPr>
      <p:sp>
        <p:nvSpPr>
          <p:cNvPr id="147" name="Google Shape;147;p3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48" name="Google Shape;148;p3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9" name="Google Shape;149;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2">
  <p:cSld name="TITLE_4">
    <p:spTree>
      <p:nvGrpSpPr>
        <p:cNvPr id="1" name="Shape 150"/>
        <p:cNvGrpSpPr/>
        <p:nvPr/>
      </p:nvGrpSpPr>
      <p:grpSpPr>
        <a:xfrm>
          <a:off x="0" y="0"/>
          <a:ext cx="0" cy="0"/>
          <a:chOff x="0" y="0"/>
          <a:chExt cx="0" cy="0"/>
        </a:xfrm>
      </p:grpSpPr>
      <p:sp>
        <p:nvSpPr>
          <p:cNvPr id="151" name="Google Shape;151;p39"/>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52" name="Google Shape;152;p3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3" name="Google Shape;153;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3">
  <p:cSld name="TITLE_5">
    <p:spTree>
      <p:nvGrpSpPr>
        <p:cNvPr id="1" name="Shape 154"/>
        <p:cNvGrpSpPr/>
        <p:nvPr/>
      </p:nvGrpSpPr>
      <p:grpSpPr>
        <a:xfrm>
          <a:off x="0" y="0"/>
          <a:ext cx="0" cy="0"/>
          <a:chOff x="0" y="0"/>
          <a:chExt cx="0" cy="0"/>
        </a:xfrm>
      </p:grpSpPr>
      <p:sp>
        <p:nvSpPr>
          <p:cNvPr id="155" name="Google Shape;155;p4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56" name="Google Shape;156;p4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7" name="Google Shape;157;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body 3">
  <p:cSld name="TITLE_AND_BODY_11">
    <p:spTree>
      <p:nvGrpSpPr>
        <p:cNvPr id="1" name="Shape 158"/>
        <p:cNvGrpSpPr/>
        <p:nvPr/>
      </p:nvGrpSpPr>
      <p:grpSpPr>
        <a:xfrm>
          <a:off x="0" y="0"/>
          <a:ext cx="0" cy="0"/>
          <a:chOff x="0" y="0"/>
          <a:chExt cx="0" cy="0"/>
        </a:xfrm>
      </p:grpSpPr>
      <p:sp>
        <p:nvSpPr>
          <p:cNvPr id="159" name="Google Shape;159;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60" name="Google Shape;160;p4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61" name="Google Shape;161;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lide 4">
  <p:cSld name="TITLE_6">
    <p:spTree>
      <p:nvGrpSpPr>
        <p:cNvPr id="1" name="Shape 162"/>
        <p:cNvGrpSpPr/>
        <p:nvPr/>
      </p:nvGrpSpPr>
      <p:grpSpPr>
        <a:xfrm>
          <a:off x="0" y="0"/>
          <a:ext cx="0" cy="0"/>
          <a:chOff x="0" y="0"/>
          <a:chExt cx="0" cy="0"/>
        </a:xfrm>
      </p:grpSpPr>
      <p:sp>
        <p:nvSpPr>
          <p:cNvPr id="163" name="Google Shape;163;p4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64" name="Google Shape;164;p4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5" name="Google Shape;165;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_7">
  <p:cSld name="TITLE_7">
    <p:spTree>
      <p:nvGrpSpPr>
        <p:cNvPr id="1" name="Shape 166"/>
        <p:cNvGrpSpPr/>
        <p:nvPr/>
      </p:nvGrpSpPr>
      <p:grpSpPr>
        <a:xfrm>
          <a:off x="0" y="0"/>
          <a:ext cx="0" cy="0"/>
          <a:chOff x="0" y="0"/>
          <a:chExt cx="0" cy="0"/>
        </a:xfrm>
      </p:grpSpPr>
      <p:sp>
        <p:nvSpPr>
          <p:cNvPr id="167" name="Google Shape;167;p4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168" name="Google Shape;168;p4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9" name="Google Shape;169;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_AND_BODY_12">
  <p:cSld name="TITLE_AND_BODY_12">
    <p:spTree>
      <p:nvGrpSpPr>
        <p:cNvPr id="1" name="Shape 170"/>
        <p:cNvGrpSpPr/>
        <p:nvPr/>
      </p:nvGrpSpPr>
      <p:grpSpPr>
        <a:xfrm>
          <a:off x="0" y="0"/>
          <a:ext cx="0" cy="0"/>
          <a:chOff x="0" y="0"/>
          <a:chExt cx="0" cy="0"/>
        </a:xfrm>
      </p:grpSpPr>
      <p:sp>
        <p:nvSpPr>
          <p:cNvPr id="171" name="Google Shape;171;p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72" name="Google Shape;172;p4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73" name="Google Shape;173;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body 4">
  <p:cSld name="TITLE_AND_BODY_13">
    <p:spTree>
      <p:nvGrpSpPr>
        <p:cNvPr id="1" name="Shape 174"/>
        <p:cNvGrpSpPr/>
        <p:nvPr/>
      </p:nvGrpSpPr>
      <p:grpSpPr>
        <a:xfrm>
          <a:off x="0" y="0"/>
          <a:ext cx="0" cy="0"/>
          <a:chOff x="0" y="0"/>
          <a:chExt cx="0" cy="0"/>
        </a:xfrm>
      </p:grpSpPr>
      <p:sp>
        <p:nvSpPr>
          <p:cNvPr id="175" name="Google Shape;175;p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76" name="Google Shape;176;p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77" name="Google Shape;177;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178"/>
        <p:cNvGrpSpPr/>
        <p:nvPr/>
      </p:nvGrpSpPr>
      <p:grpSpPr>
        <a:xfrm>
          <a:off x="0" y="0"/>
          <a:ext cx="0" cy="0"/>
          <a:chOff x="0" y="0"/>
          <a:chExt cx="0" cy="0"/>
        </a:xfrm>
      </p:grpSpPr>
      <p:pic>
        <p:nvPicPr>
          <p:cNvPr id="179" name="Google Shape;179;p4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180"/>
        <p:cNvGrpSpPr/>
        <p:nvPr/>
      </p:nvGrpSpPr>
      <p:grpSpPr>
        <a:xfrm>
          <a:off x="0" y="0"/>
          <a:ext cx="0" cy="0"/>
          <a:chOff x="0" y="0"/>
          <a:chExt cx="0" cy="0"/>
        </a:xfrm>
      </p:grpSpPr>
      <p:pic>
        <p:nvPicPr>
          <p:cNvPr id="181" name="Google Shape;181;p4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184"/>
        <p:cNvGrpSpPr/>
        <p:nvPr/>
      </p:nvGrpSpPr>
      <p:grpSpPr>
        <a:xfrm>
          <a:off x="0" y="0"/>
          <a:ext cx="0" cy="0"/>
          <a:chOff x="0" y="0"/>
          <a:chExt cx="0" cy="0"/>
        </a:xfrm>
      </p:grpSpPr>
      <p:pic>
        <p:nvPicPr>
          <p:cNvPr id="185" name="Google Shape;185;p4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189"/>
        <p:cNvGrpSpPr/>
        <p:nvPr/>
      </p:nvGrpSpPr>
      <p:grpSpPr>
        <a:xfrm>
          <a:off x="0" y="0"/>
          <a:ext cx="0" cy="0"/>
          <a:chOff x="0" y="0"/>
          <a:chExt cx="0" cy="0"/>
        </a:xfrm>
      </p:grpSpPr>
      <p:pic>
        <p:nvPicPr>
          <p:cNvPr id="190" name="Google Shape;190;p5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on imagen 1">
  <p:cSld name="SECTION_HEADER_1_1_1_1_1_1_1_3">
    <p:bg>
      <p:bgPr>
        <a:blipFill>
          <a:blip r:embed="rId2">
            <a:alphaModFix/>
          </a:blip>
          <a:stretch>
            <a:fillRect/>
          </a:stretch>
        </a:blipFill>
        <a:effectLst/>
      </p:bgPr>
    </p:bg>
    <p:spTree>
      <p:nvGrpSpPr>
        <p:cNvPr id="1" name="Shape 191"/>
        <p:cNvGrpSpPr/>
        <p:nvPr/>
      </p:nvGrpSpPr>
      <p:grpSpPr>
        <a:xfrm>
          <a:off x="0" y="0"/>
          <a:ext cx="0" cy="0"/>
          <a:chOff x="0" y="0"/>
          <a:chExt cx="0" cy="0"/>
        </a:xfrm>
      </p:grpSpPr>
      <p:sp>
        <p:nvSpPr>
          <p:cNvPr id="192" name="Google Shape;192;p52"/>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3" name="Google Shape;193;p5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on imagen 2">
  <p:cSld name="SECTION_HEADER_1_1_1_1_1_1_1_4">
    <p:bg>
      <p:bgPr>
        <a:blipFill>
          <a:blip r:embed="rId2">
            <a:alphaModFix/>
          </a:blip>
          <a:stretch>
            <a:fillRect/>
          </a:stretch>
        </a:blipFill>
        <a:effectLst/>
      </p:bgPr>
    </p:bg>
    <p:spTree>
      <p:nvGrpSpPr>
        <p:cNvPr id="1" name="Shape 194"/>
        <p:cNvGrpSpPr/>
        <p:nvPr/>
      </p:nvGrpSpPr>
      <p:grpSpPr>
        <a:xfrm>
          <a:off x="0" y="0"/>
          <a:ext cx="0" cy="0"/>
          <a:chOff x="0" y="0"/>
          <a:chExt cx="0" cy="0"/>
        </a:xfrm>
      </p:grpSpPr>
      <p:sp>
        <p:nvSpPr>
          <p:cNvPr id="195" name="Google Shape;195;p53"/>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6" name="Google Shape;196;p5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03-B 2">
  <p:cSld name="SECTION_HEADER_1_1_1_1_1_1_1_1_1_4">
    <p:bg>
      <p:bgPr>
        <a:blipFill>
          <a:blip r:embed="rId2">
            <a:alphaModFix/>
          </a:blip>
          <a:stretch>
            <a:fillRect/>
          </a:stretch>
        </a:blipFill>
        <a:effectLst/>
      </p:bgPr>
    </p:bg>
    <p:spTree>
      <p:nvGrpSpPr>
        <p:cNvPr id="1" name="Shape 201"/>
        <p:cNvGrpSpPr/>
        <p:nvPr/>
      </p:nvGrpSpPr>
      <p:grpSpPr>
        <a:xfrm>
          <a:off x="0" y="0"/>
          <a:ext cx="0" cy="0"/>
          <a:chOff x="0" y="0"/>
          <a:chExt cx="0" cy="0"/>
        </a:xfrm>
      </p:grpSpPr>
      <p:pic>
        <p:nvPicPr>
          <p:cNvPr id="202" name="Google Shape;202;p5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on imagen 3">
  <p:cSld name="SECTION_HEADER_1_1_1_1_1_1_1_5">
    <p:bg>
      <p:bgPr>
        <a:blipFill>
          <a:blip r:embed="rId2">
            <a:alphaModFix/>
          </a:blip>
          <a:stretch>
            <a:fillRect/>
          </a:stretch>
        </a:blipFill>
        <a:effectLst/>
      </p:bgPr>
    </p:bg>
    <p:spTree>
      <p:nvGrpSpPr>
        <p:cNvPr id="1" name="Shape 203"/>
        <p:cNvGrpSpPr/>
        <p:nvPr/>
      </p:nvGrpSpPr>
      <p:grpSpPr>
        <a:xfrm>
          <a:off x="0" y="0"/>
          <a:ext cx="0" cy="0"/>
          <a:chOff x="0" y="0"/>
          <a:chExt cx="0" cy="0"/>
        </a:xfrm>
      </p:grpSpPr>
      <p:sp>
        <p:nvSpPr>
          <p:cNvPr id="204" name="Google Shape;204;p57"/>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 name="Google Shape;205;p5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03-B 3">
  <p:cSld name="SECTION_HEADER_1_1_1_1_1_1_1_1_1_5">
    <p:bg>
      <p:bgPr>
        <a:blipFill>
          <a:blip r:embed="rId2">
            <a:alphaModFix/>
          </a:blip>
          <a:stretch>
            <a:fillRect/>
          </a:stretch>
        </a:blipFill>
        <a:effectLst/>
      </p:bgPr>
    </p:bg>
    <p:spTree>
      <p:nvGrpSpPr>
        <p:cNvPr id="1" name="Shape 208"/>
        <p:cNvGrpSpPr/>
        <p:nvPr/>
      </p:nvGrpSpPr>
      <p:grpSpPr>
        <a:xfrm>
          <a:off x="0" y="0"/>
          <a:ext cx="0" cy="0"/>
          <a:chOff x="0" y="0"/>
          <a:chExt cx="0" cy="0"/>
        </a:xfrm>
      </p:grpSpPr>
      <p:pic>
        <p:nvPicPr>
          <p:cNvPr id="209" name="Google Shape;209;p5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03-B 4">
  <p:cSld name="SECTION_HEADER_1_1_1_1_1_1_1_1_1_6">
    <p:bg>
      <p:bgPr>
        <a:blipFill>
          <a:blip r:embed="rId2">
            <a:alphaModFix/>
          </a:blip>
          <a:stretch>
            <a:fillRect/>
          </a:stretch>
        </a:blipFill>
        <a:effectLst/>
      </p:bgPr>
    </p:bg>
    <p:spTree>
      <p:nvGrpSpPr>
        <p:cNvPr id="1" name="Shape 212"/>
        <p:cNvGrpSpPr/>
        <p:nvPr/>
      </p:nvGrpSpPr>
      <p:grpSpPr>
        <a:xfrm>
          <a:off x="0" y="0"/>
          <a:ext cx="0" cy="0"/>
          <a:chOff x="0" y="0"/>
          <a:chExt cx="0" cy="0"/>
        </a:xfrm>
      </p:grpSpPr>
      <p:pic>
        <p:nvPicPr>
          <p:cNvPr id="213" name="Google Shape;213;p6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on imagen 4">
  <p:cSld name="SECTION_HEADER_1_1_1_1_1_1_1_6">
    <p:bg>
      <p:bgPr>
        <a:blipFill>
          <a:blip r:embed="rId2">
            <a:alphaModFix/>
          </a:blip>
          <a:stretch>
            <a:fillRect/>
          </a:stretch>
        </a:blipFill>
        <a:effectLst/>
      </p:bgPr>
    </p:bg>
    <p:spTree>
      <p:nvGrpSpPr>
        <p:cNvPr id="1" name="Shape 216"/>
        <p:cNvGrpSpPr/>
        <p:nvPr/>
      </p:nvGrpSpPr>
      <p:grpSpPr>
        <a:xfrm>
          <a:off x="0" y="0"/>
          <a:ext cx="0" cy="0"/>
          <a:chOff x="0" y="0"/>
          <a:chExt cx="0" cy="0"/>
        </a:xfrm>
      </p:grpSpPr>
      <p:sp>
        <p:nvSpPr>
          <p:cNvPr id="217" name="Google Shape;217;p63"/>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8" name="Google Shape;218;p6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219"/>
        <p:cNvGrpSpPr/>
        <p:nvPr/>
      </p:nvGrpSpPr>
      <p:grpSpPr>
        <a:xfrm>
          <a:off x="0" y="0"/>
          <a:ext cx="0" cy="0"/>
          <a:chOff x="0" y="0"/>
          <a:chExt cx="0" cy="0"/>
        </a:xfrm>
      </p:grpSpPr>
      <p:pic>
        <p:nvPicPr>
          <p:cNvPr id="220" name="Google Shape;220;p6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225"/>
        <p:cNvGrpSpPr/>
        <p:nvPr/>
      </p:nvGrpSpPr>
      <p:grpSpPr>
        <a:xfrm>
          <a:off x="0" y="0"/>
          <a:ext cx="0" cy="0"/>
          <a:chOff x="0" y="0"/>
          <a:chExt cx="0" cy="0"/>
        </a:xfrm>
      </p:grpSpPr>
      <p:pic>
        <p:nvPicPr>
          <p:cNvPr id="226" name="Google Shape;226;p66"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227"/>
        <p:cNvGrpSpPr/>
        <p:nvPr/>
      </p:nvGrpSpPr>
      <p:grpSpPr>
        <a:xfrm>
          <a:off x="0" y="0"/>
          <a:ext cx="0" cy="0"/>
          <a:chOff x="0" y="0"/>
          <a:chExt cx="0" cy="0"/>
        </a:xfrm>
      </p:grpSpPr>
      <p:sp>
        <p:nvSpPr>
          <p:cNvPr id="228" name="Google Shape;228;p67"/>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9" name="Google Shape;229;p67"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230"/>
        <p:cNvGrpSpPr/>
        <p:nvPr/>
      </p:nvGrpSpPr>
      <p:grpSpPr>
        <a:xfrm>
          <a:off x="0" y="0"/>
          <a:ext cx="0" cy="0"/>
          <a:chOff x="0" y="0"/>
          <a:chExt cx="0" cy="0"/>
        </a:xfrm>
      </p:grpSpPr>
      <p:pic>
        <p:nvPicPr>
          <p:cNvPr id="231" name="Google Shape;231;p68"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232"/>
        <p:cNvGrpSpPr/>
        <p:nvPr/>
      </p:nvGrpSpPr>
      <p:grpSpPr>
        <a:xfrm>
          <a:off x="0" y="0"/>
          <a:ext cx="0" cy="0"/>
          <a:chOff x="0" y="0"/>
          <a:chExt cx="0" cy="0"/>
        </a:xfrm>
      </p:grpSpPr>
      <p:pic>
        <p:nvPicPr>
          <p:cNvPr id="233" name="Google Shape;233;p69"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234"/>
        <p:cNvGrpSpPr/>
        <p:nvPr/>
      </p:nvGrpSpPr>
      <p:grpSpPr>
        <a:xfrm>
          <a:off x="0" y="0"/>
          <a:ext cx="0" cy="0"/>
          <a:chOff x="0" y="0"/>
          <a:chExt cx="0" cy="0"/>
        </a:xfrm>
      </p:grpSpPr>
      <p:pic>
        <p:nvPicPr>
          <p:cNvPr id="235" name="Google Shape;235;p70"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236"/>
        <p:cNvGrpSpPr/>
        <p:nvPr/>
      </p:nvGrpSpPr>
      <p:grpSpPr>
        <a:xfrm>
          <a:off x="0" y="0"/>
          <a:ext cx="0" cy="0"/>
          <a:chOff x="0" y="0"/>
          <a:chExt cx="0" cy="0"/>
        </a:xfrm>
      </p:grpSpPr>
      <p:pic>
        <p:nvPicPr>
          <p:cNvPr id="237" name="Google Shape;237;p71"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238"/>
        <p:cNvGrpSpPr/>
        <p:nvPr/>
      </p:nvGrpSpPr>
      <p:grpSpPr>
        <a:xfrm>
          <a:off x="0" y="0"/>
          <a:ext cx="0" cy="0"/>
          <a:chOff x="0" y="0"/>
          <a:chExt cx="0" cy="0"/>
        </a:xfrm>
      </p:grpSpPr>
      <p:pic>
        <p:nvPicPr>
          <p:cNvPr id="239" name="Google Shape;239;p72"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242"/>
        <p:cNvGrpSpPr/>
        <p:nvPr/>
      </p:nvGrpSpPr>
      <p:grpSpPr>
        <a:xfrm>
          <a:off x="0" y="0"/>
          <a:ext cx="0" cy="0"/>
          <a:chOff x="0" y="0"/>
          <a:chExt cx="0" cy="0"/>
        </a:xfrm>
      </p:grpSpPr>
      <p:pic>
        <p:nvPicPr>
          <p:cNvPr id="243" name="Google Shape;243;p7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244"/>
        <p:cNvGrpSpPr/>
        <p:nvPr/>
      </p:nvGrpSpPr>
      <p:grpSpPr>
        <a:xfrm>
          <a:off x="0" y="0"/>
          <a:ext cx="0" cy="0"/>
          <a:chOff x="0" y="0"/>
          <a:chExt cx="0" cy="0"/>
        </a:xfrm>
      </p:grpSpPr>
      <p:pic>
        <p:nvPicPr>
          <p:cNvPr id="245" name="Google Shape;245;p7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0"/>
        <p:cNvGrpSpPr/>
        <p:nvPr/>
      </p:nvGrpSpPr>
      <p:grpSpPr>
        <a:xfrm>
          <a:off x="0" y="0"/>
          <a:ext cx="0" cy="0"/>
          <a:chOff x="0" y="0"/>
          <a:chExt cx="0" cy="0"/>
        </a:xfrm>
      </p:grpSpPr>
      <p:sp>
        <p:nvSpPr>
          <p:cNvPr id="251" name="Google Shape;251;p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2" name="Google Shape;252;p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53" name="Google Shape;253;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lanco 1" type="title">
  <p:cSld name="TITLE">
    <p:spTree>
      <p:nvGrpSpPr>
        <p:cNvPr id="1" name="Shape 456"/>
        <p:cNvGrpSpPr/>
        <p:nvPr/>
      </p:nvGrpSpPr>
      <p:grpSpPr>
        <a:xfrm>
          <a:off x="0" y="0"/>
          <a:ext cx="0" cy="0"/>
          <a:chOff x="0" y="0"/>
          <a:chExt cx="0" cy="0"/>
        </a:xfrm>
      </p:grpSpPr>
      <p:sp>
        <p:nvSpPr>
          <p:cNvPr id="457" name="Google Shape;457;p14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000"/>
              <a:buFont typeface="DM Sans"/>
              <a:buNone/>
              <a:defRPr sz="4000" b="1">
                <a:latin typeface="DM Sans"/>
                <a:ea typeface="DM Sans"/>
                <a:cs typeface="DM Sans"/>
                <a:sym typeface="DM Sans"/>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58" name="Google Shape;458;p14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459" name="Google Shape;459;p14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462"/>
        <p:cNvGrpSpPr/>
        <p:nvPr/>
      </p:nvGrpSpPr>
      <p:grpSpPr>
        <a:xfrm>
          <a:off x="0" y="0"/>
          <a:ext cx="0" cy="0"/>
          <a:chOff x="0" y="0"/>
          <a:chExt cx="0" cy="0"/>
        </a:xfrm>
      </p:grpSpPr>
      <p:pic>
        <p:nvPicPr>
          <p:cNvPr id="463" name="Google Shape;463;p14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464"/>
        <p:cNvGrpSpPr/>
        <p:nvPr/>
      </p:nvGrpSpPr>
      <p:grpSpPr>
        <a:xfrm>
          <a:off x="0" y="0"/>
          <a:ext cx="0" cy="0"/>
          <a:chOff x="0" y="0"/>
          <a:chExt cx="0" cy="0"/>
        </a:xfrm>
      </p:grpSpPr>
      <p:pic>
        <p:nvPicPr>
          <p:cNvPr id="465" name="Google Shape;465;p14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468"/>
        <p:cNvGrpSpPr/>
        <p:nvPr/>
      </p:nvGrpSpPr>
      <p:grpSpPr>
        <a:xfrm>
          <a:off x="0" y="0"/>
          <a:ext cx="0" cy="0"/>
          <a:chOff x="0" y="0"/>
          <a:chExt cx="0" cy="0"/>
        </a:xfrm>
      </p:grpSpPr>
      <p:pic>
        <p:nvPicPr>
          <p:cNvPr id="469" name="Google Shape;469;p15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470"/>
        <p:cNvGrpSpPr/>
        <p:nvPr/>
      </p:nvGrpSpPr>
      <p:grpSpPr>
        <a:xfrm>
          <a:off x="0" y="0"/>
          <a:ext cx="0" cy="0"/>
          <a:chOff x="0" y="0"/>
          <a:chExt cx="0" cy="0"/>
        </a:xfrm>
      </p:grpSpPr>
      <p:pic>
        <p:nvPicPr>
          <p:cNvPr id="471" name="Google Shape;471;p15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475"/>
        <p:cNvGrpSpPr/>
        <p:nvPr/>
      </p:nvGrpSpPr>
      <p:grpSpPr>
        <a:xfrm>
          <a:off x="0" y="0"/>
          <a:ext cx="0" cy="0"/>
          <a:chOff x="0" y="0"/>
          <a:chExt cx="0" cy="0"/>
        </a:xfrm>
      </p:grpSpPr>
      <p:pic>
        <p:nvPicPr>
          <p:cNvPr id="476" name="Google Shape;476;p153"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477"/>
        <p:cNvGrpSpPr/>
        <p:nvPr/>
      </p:nvGrpSpPr>
      <p:grpSpPr>
        <a:xfrm>
          <a:off x="0" y="0"/>
          <a:ext cx="0" cy="0"/>
          <a:chOff x="0" y="0"/>
          <a:chExt cx="0" cy="0"/>
        </a:xfrm>
      </p:grpSpPr>
      <p:pic>
        <p:nvPicPr>
          <p:cNvPr id="478" name="Google Shape;478;p15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479"/>
        <p:cNvGrpSpPr/>
        <p:nvPr/>
      </p:nvGrpSpPr>
      <p:grpSpPr>
        <a:xfrm>
          <a:off x="0" y="0"/>
          <a:ext cx="0" cy="0"/>
          <a:chOff x="0" y="0"/>
          <a:chExt cx="0" cy="0"/>
        </a:xfrm>
      </p:grpSpPr>
      <p:pic>
        <p:nvPicPr>
          <p:cNvPr id="480" name="Google Shape;480;p15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03-B 5">
  <p:cSld name="03-B 5">
    <p:bg>
      <p:bgPr>
        <a:blipFill>
          <a:blip r:embed="rId2">
            <a:alphaModFix/>
          </a:blip>
          <a:stretch>
            <a:fillRect/>
          </a:stretch>
        </a:blipFill>
        <a:effectLst/>
      </p:bgPr>
    </p:bg>
    <p:spTree>
      <p:nvGrpSpPr>
        <p:cNvPr id="1" name="Shape 214"/>
        <p:cNvGrpSpPr/>
        <p:nvPr/>
      </p:nvGrpSpPr>
      <p:grpSpPr>
        <a:xfrm>
          <a:off x="0" y="0"/>
          <a:ext cx="0" cy="0"/>
          <a:chOff x="0" y="0"/>
          <a:chExt cx="0" cy="0"/>
        </a:xfrm>
      </p:grpSpPr>
      <p:pic>
        <p:nvPicPr>
          <p:cNvPr id="215" name="Google Shape;215;p62"/>
          <p:cNvPicPr preferRelativeResize="0"/>
          <p:nvPr/>
        </p:nvPicPr>
        <p:blipFill>
          <a:blip r:embed="rId3">
            <a:alphaModFix/>
          </a:blip>
          <a:stretch>
            <a:fillRect/>
          </a:stretch>
        </p:blipFill>
        <p:spPr>
          <a:xfrm>
            <a:off x="7874775" y="4720250"/>
            <a:ext cx="1024025" cy="211625"/>
          </a:xfrm>
          <a:prstGeom prst="rect">
            <a:avLst/>
          </a:prstGeom>
          <a:noFill/>
          <a:ln>
            <a:noFill/>
          </a:ln>
        </p:spPr>
      </p:pic>
    </p:spTree>
    <p:extLst>
      <p:ext uri="{BB962C8B-B14F-4D97-AF65-F5344CB8AC3E}">
        <p14:creationId xmlns:p14="http://schemas.microsoft.com/office/powerpoint/2010/main" val="21751439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theme" Target="../theme/theme3.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5" Type="http://schemas.openxmlformats.org/officeDocument/2006/relationships/slideLayout" Target="../slideLayouts/slideLayout69.xml"/><Relationship Id="rId10" Type="http://schemas.openxmlformats.org/officeDocument/2006/relationships/theme" Target="../theme/theme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4" r:id="rId34"/>
    <p:sldLayoutId id="2147483696" r:id="rId35"/>
    <p:sldLayoutId id="2147483697" r:id="rId36"/>
    <p:sldLayoutId id="2147483698" r:id="rId37"/>
    <p:sldLayoutId id="2147483701" r:id="rId38"/>
    <p:sldLayoutId id="2147483702" r:id="rId39"/>
    <p:sldLayoutId id="2147483704" r:id="rId40"/>
    <p:sldLayoutId id="2147483706" r:id="rId41"/>
    <p:sldLayoutId id="2147483708" r:id="rId42"/>
    <p:sldLayoutId id="2147483709" r:id="rId4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21"/>
        <p:cNvGrpSpPr/>
        <p:nvPr/>
      </p:nvGrpSpPr>
      <p:grpSpPr>
        <a:xfrm>
          <a:off x="0" y="0"/>
          <a:ext cx="0" cy="0"/>
          <a:chOff x="0" y="0"/>
          <a:chExt cx="0" cy="0"/>
        </a:xfrm>
      </p:grpSpPr>
      <p:sp>
        <p:nvSpPr>
          <p:cNvPr id="222" name="Google Shape;222;p6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23" name="Google Shape;223;p6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24" name="Google Shape;224;p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8" r:id="rId8"/>
    <p:sldLayoutId id="2147483719" r:id="rId9"/>
    <p:sldLayoutId id="214748372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52"/>
        <p:cNvGrpSpPr/>
        <p:nvPr/>
      </p:nvGrpSpPr>
      <p:grpSpPr>
        <a:xfrm>
          <a:off x="0" y="0"/>
          <a:ext cx="0" cy="0"/>
          <a:chOff x="0" y="0"/>
          <a:chExt cx="0" cy="0"/>
        </a:xfrm>
      </p:grpSpPr>
      <p:sp>
        <p:nvSpPr>
          <p:cNvPr id="453" name="Google Shape;453;p1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454" name="Google Shape;454;p14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455" name="Google Shape;455;p1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786" r:id="rId1"/>
    <p:sldLayoutId id="2147483788" r:id="rId2"/>
    <p:sldLayoutId id="2147483789" r:id="rId3"/>
    <p:sldLayoutId id="2147483791" r:id="rId4"/>
    <p:sldLayoutId id="2147483792" r:id="rId5"/>
    <p:sldLayoutId id="2147483794" r:id="rId6"/>
    <p:sldLayoutId id="2147483795" r:id="rId7"/>
    <p:sldLayoutId id="2147483796" r:id="rId8"/>
    <p:sldLayoutId id="2147483803"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55.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6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55.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69.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9.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56.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6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70.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0.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73.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70.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70.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8.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5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9.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71.xml"/><Relationship Id="rId4" Type="http://schemas.openxmlformats.org/officeDocument/2006/relationships/hyperlink" Target="https://www.ecma-international.org/"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1.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55.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6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01"/>
          <p:cNvSpPr txBox="1"/>
          <p:nvPr/>
        </p:nvSpPr>
        <p:spPr>
          <a:xfrm>
            <a:off x="1127531" y="1670671"/>
            <a:ext cx="6651422" cy="1098732"/>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6600" b="1" i="0" u="none" strike="noStrike" cap="none" dirty="0">
                <a:solidFill>
                  <a:srgbClr val="EAFF6A"/>
                </a:solidFill>
                <a:latin typeface="DM Sans"/>
                <a:ea typeface="DM Sans"/>
                <a:cs typeface="DM Sans"/>
                <a:sym typeface="DM Sans"/>
              </a:rPr>
              <a:t>Bienvenidos</a:t>
            </a:r>
            <a:endParaRPr sz="6600" b="1" i="0" u="none" strike="noStrike" cap="none" dirty="0">
              <a:solidFill>
                <a:srgbClr val="EAFF6A"/>
              </a:solidFill>
              <a:latin typeface="DM Sans"/>
              <a:ea typeface="DM Sans"/>
              <a:cs typeface="DM Sans"/>
              <a:sym typeface="DM Sans"/>
            </a:endParaRPr>
          </a:p>
        </p:txBody>
      </p:sp>
      <p:sp>
        <p:nvSpPr>
          <p:cNvPr id="2" name="Google Shape;570;p162">
            <a:extLst>
              <a:ext uri="{FF2B5EF4-FFF2-40B4-BE49-F238E27FC236}">
                <a16:creationId xmlns:a16="http://schemas.microsoft.com/office/drawing/2014/main" id="{4F2F41D2-DCF4-8E3D-EC29-24188014FF54}"/>
              </a:ext>
            </a:extLst>
          </p:cNvPr>
          <p:cNvSpPr txBox="1"/>
          <p:nvPr/>
        </p:nvSpPr>
        <p:spPr>
          <a:xfrm>
            <a:off x="1199807" y="2557770"/>
            <a:ext cx="6221400" cy="1015632"/>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3200" b="1" dirty="0">
                <a:solidFill>
                  <a:schemeClr val="lt1"/>
                </a:solidFill>
                <a:latin typeface="DM Sans"/>
                <a:ea typeface="DM Sans"/>
                <a:cs typeface="DM Sans"/>
                <a:sym typeface="DM Sans"/>
              </a:rPr>
              <a:t>AfterClass 01</a:t>
            </a:r>
          </a:p>
          <a:p>
            <a:pPr marL="0" marR="0" lvl="0" indent="0" algn="ctr" rtl="0">
              <a:lnSpc>
                <a:spcPct val="90000"/>
              </a:lnSpc>
              <a:spcBef>
                <a:spcPts val="0"/>
              </a:spcBef>
              <a:spcAft>
                <a:spcPts val="0"/>
              </a:spcAft>
              <a:buClr>
                <a:srgbClr val="000000"/>
              </a:buClr>
              <a:buSzPts val="4000"/>
              <a:buFont typeface="Arial"/>
              <a:buNone/>
            </a:pPr>
            <a:r>
              <a:rPr lang="es" sz="2800" b="1" i="1" dirty="0">
                <a:solidFill>
                  <a:schemeClr val="lt1"/>
                </a:solidFill>
                <a:latin typeface="DM Sans"/>
                <a:ea typeface="DM Sans"/>
                <a:cs typeface="DM Sans"/>
                <a:sym typeface="DM Sans"/>
              </a:rPr>
              <a:t>en unos minutos arrancamos…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171"/>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Javascript y ES8</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172"/>
          <p:cNvSpPr txBox="1"/>
          <p:nvPr/>
        </p:nvSpPr>
        <p:spPr>
          <a:xfrm>
            <a:off x="549525" y="782825"/>
            <a:ext cx="57129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¿Qué hay de nuevo?</a:t>
            </a:r>
            <a:endParaRPr sz="4000" b="1" i="0" u="none" strike="noStrike" cap="none">
              <a:solidFill>
                <a:schemeClr val="dk1"/>
              </a:solidFill>
              <a:latin typeface="DM Sans"/>
              <a:ea typeface="DM Sans"/>
              <a:cs typeface="DM Sans"/>
              <a:sym typeface="DM Sans"/>
            </a:endParaRPr>
          </a:p>
        </p:txBody>
      </p:sp>
      <p:pic>
        <p:nvPicPr>
          <p:cNvPr id="648" name="Google Shape;648;p172"/>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649" name="Google Shape;649;p172"/>
          <p:cNvSpPr txBox="1"/>
          <p:nvPr/>
        </p:nvSpPr>
        <p:spPr>
          <a:xfrm>
            <a:off x="601050" y="1885788"/>
            <a:ext cx="49872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Las principales funcionalidades de este release son:</a:t>
            </a: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dirty="0">
                <a:latin typeface="DM Sans"/>
                <a:ea typeface="DM Sans"/>
                <a:cs typeface="DM Sans"/>
                <a:sym typeface="DM Sans"/>
              </a:rPr>
              <a:t>Async await para mejor control asíncrono. Sobre este trabajamos en la clase siguiente.</a:t>
            </a:r>
            <a:endParaRPr sz="1350"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dirty="0">
                <a:latin typeface="DM Sans"/>
                <a:ea typeface="DM Sans"/>
                <a:cs typeface="DM Sans"/>
                <a:sym typeface="DM Sans"/>
              </a:rPr>
              <a:t>Object.entries, Object.values, Object.keys para un mejor control interno sobre las propiedades de un objeto.</a:t>
            </a:r>
            <a:endParaRPr sz="1350" dirty="0">
              <a:latin typeface="DM Sans"/>
              <a:ea typeface="DM Sans"/>
              <a:cs typeface="DM Sans"/>
              <a:sym typeface="DM Sans"/>
            </a:endParaRPr>
          </a:p>
        </p:txBody>
      </p:sp>
      <p:pic>
        <p:nvPicPr>
          <p:cNvPr id="650" name="Google Shape;650;p172"/>
          <p:cNvPicPr preferRelativeResize="0"/>
          <p:nvPr/>
        </p:nvPicPr>
        <p:blipFill>
          <a:blip r:embed="rId4">
            <a:alphaModFix/>
          </a:blip>
          <a:stretch>
            <a:fillRect/>
          </a:stretch>
        </p:blipFill>
        <p:spPr>
          <a:xfrm>
            <a:off x="5487000" y="1885788"/>
            <a:ext cx="3475172" cy="163001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174"/>
          <p:cNvSpPr txBox="1"/>
          <p:nvPr/>
        </p:nvSpPr>
        <p:spPr>
          <a:xfrm>
            <a:off x="270475" y="193575"/>
            <a:ext cx="8598300" cy="1154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None/>
            </a:pPr>
            <a:r>
              <a:rPr lang="es" sz="3500" b="1">
                <a:solidFill>
                  <a:schemeClr val="lt1"/>
                </a:solidFill>
                <a:latin typeface="DM Sans"/>
                <a:ea typeface="DM Sans"/>
                <a:cs typeface="DM Sans"/>
                <a:sym typeface="DM Sans"/>
              </a:rPr>
              <a:t>Ejemplo de uso de Object.entries, Object.keys, Object.values</a:t>
            </a:r>
            <a:endParaRPr sz="3500" b="1">
              <a:solidFill>
                <a:schemeClr val="lt1"/>
              </a:solidFill>
              <a:latin typeface="DM Sans"/>
              <a:ea typeface="DM Sans"/>
              <a:cs typeface="DM Sans"/>
              <a:sym typeface="DM Sans"/>
            </a:endParaRPr>
          </a:p>
        </p:txBody>
      </p:sp>
      <p:sp>
        <p:nvSpPr>
          <p:cNvPr id="665" name="Google Shape;665;p174"/>
          <p:cNvSpPr txBox="1"/>
          <p:nvPr/>
        </p:nvSpPr>
        <p:spPr>
          <a:xfrm>
            <a:off x="422275" y="4141450"/>
            <a:ext cx="861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lt1"/>
                </a:solidFill>
              </a:rPr>
              <a:t>EJEMPLO DE USO DE SPREAD OPERATOR Y REST OPERATOR</a:t>
            </a:r>
            <a:endParaRPr>
              <a:solidFill>
                <a:schemeClr val="lt1"/>
              </a:solidFill>
            </a:endParaRPr>
          </a:p>
        </p:txBody>
      </p:sp>
      <p:sp>
        <p:nvSpPr>
          <p:cNvPr id="666" name="Google Shape;666;p174"/>
          <p:cNvSpPr txBox="1"/>
          <p:nvPr/>
        </p:nvSpPr>
        <p:spPr>
          <a:xfrm>
            <a:off x="170450" y="4696650"/>
            <a:ext cx="77787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100">
                <a:solidFill>
                  <a:srgbClr val="999999"/>
                </a:solidFill>
                <a:latin typeface="DM Sans"/>
                <a:ea typeface="DM Sans"/>
                <a:cs typeface="DM Sans"/>
                <a:sym typeface="DM Sans"/>
              </a:rPr>
              <a:t>Nota: reduce es un método complejo al momento de utilizarlo, puede aprovecharse este ejemplo para ahondar en él.</a:t>
            </a:r>
            <a:endParaRPr sz="1100">
              <a:solidFill>
                <a:srgbClr val="999999"/>
              </a:solidFill>
              <a:latin typeface="DM Sans"/>
              <a:ea typeface="DM Sans"/>
              <a:cs typeface="DM Sans"/>
              <a:sym typeface="DM Sans"/>
            </a:endParaRPr>
          </a:p>
        </p:txBody>
      </p:sp>
      <p:pic>
        <p:nvPicPr>
          <p:cNvPr id="667" name="Google Shape;667;p174"/>
          <p:cNvPicPr preferRelativeResize="0"/>
          <p:nvPr/>
        </p:nvPicPr>
        <p:blipFill>
          <a:blip r:embed="rId3">
            <a:alphaModFix/>
          </a:blip>
          <a:stretch>
            <a:fillRect/>
          </a:stretch>
        </p:blipFill>
        <p:spPr>
          <a:xfrm>
            <a:off x="718200" y="1358551"/>
            <a:ext cx="7958199" cy="3272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175"/>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Javascript y ES9</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176"/>
          <p:cNvSpPr txBox="1"/>
          <p:nvPr/>
        </p:nvSpPr>
        <p:spPr>
          <a:xfrm>
            <a:off x="518600" y="751900"/>
            <a:ext cx="66855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¿Qué podemos destacar?</a:t>
            </a:r>
            <a:endParaRPr sz="4000" b="1" i="0" u="none" strike="noStrike" cap="none">
              <a:solidFill>
                <a:schemeClr val="dk1"/>
              </a:solidFill>
              <a:latin typeface="DM Sans"/>
              <a:ea typeface="DM Sans"/>
              <a:cs typeface="DM Sans"/>
              <a:sym typeface="DM Sans"/>
            </a:endParaRPr>
          </a:p>
        </p:txBody>
      </p:sp>
      <p:pic>
        <p:nvPicPr>
          <p:cNvPr id="678" name="Google Shape;678;p176"/>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679" name="Google Shape;679;p176"/>
          <p:cNvSpPr txBox="1"/>
          <p:nvPr/>
        </p:nvSpPr>
        <p:spPr>
          <a:xfrm>
            <a:off x="601050" y="1885788"/>
            <a:ext cx="49872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Las principales funcionalidades de este release son:</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Resolvedores de promesas con .finally(), para atender una promesa, se cumpla o no se cumpla.</a:t>
            </a:r>
            <a:endParaRPr sz="1350" b="1">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Mayor control a los objetos con operadores </a:t>
            </a:r>
            <a:r>
              <a:rPr lang="es" sz="1350" b="1">
                <a:latin typeface="DM Sans"/>
                <a:ea typeface="DM Sans"/>
                <a:cs typeface="DM Sans"/>
                <a:sym typeface="DM Sans"/>
              </a:rPr>
              <a:t>rest</a:t>
            </a:r>
            <a:r>
              <a:rPr lang="es" sz="1350">
                <a:latin typeface="DM Sans"/>
                <a:ea typeface="DM Sans"/>
                <a:cs typeface="DM Sans"/>
                <a:sym typeface="DM Sans"/>
              </a:rPr>
              <a:t> y </a:t>
            </a:r>
            <a:r>
              <a:rPr lang="es" sz="1350" b="1">
                <a:latin typeface="DM Sans"/>
                <a:ea typeface="DM Sans"/>
                <a:cs typeface="DM Sans"/>
                <a:sym typeface="DM Sans"/>
              </a:rPr>
              <a:t>spread </a:t>
            </a:r>
            <a:r>
              <a:rPr lang="es" sz="1350">
                <a:latin typeface="DM Sans"/>
                <a:ea typeface="DM Sans"/>
                <a:cs typeface="DM Sans"/>
                <a:sym typeface="DM Sans"/>
              </a:rPr>
              <a:t>(aplicable también a arrays)</a:t>
            </a:r>
            <a:endParaRPr sz="1350">
              <a:latin typeface="DM Sans"/>
              <a:ea typeface="DM Sans"/>
              <a:cs typeface="DM Sans"/>
              <a:sym typeface="DM Sans"/>
            </a:endParaRPr>
          </a:p>
          <a:p>
            <a:pPr marL="457200" marR="0" lvl="0" indent="0" algn="l" rtl="0">
              <a:lnSpc>
                <a:spcPct val="100000"/>
              </a:lnSpc>
              <a:spcBef>
                <a:spcPts val="0"/>
              </a:spcBef>
              <a:spcAft>
                <a:spcPts val="0"/>
              </a:spcAft>
              <a:buNone/>
            </a:pPr>
            <a:endParaRPr sz="1350" b="1">
              <a:latin typeface="DM Sans"/>
              <a:ea typeface="DM Sans"/>
              <a:cs typeface="DM Sans"/>
              <a:sym typeface="DM Sans"/>
            </a:endParaRPr>
          </a:p>
        </p:txBody>
      </p:sp>
      <p:pic>
        <p:nvPicPr>
          <p:cNvPr id="680" name="Google Shape;680;p176"/>
          <p:cNvPicPr preferRelativeResize="0"/>
          <p:nvPr/>
        </p:nvPicPr>
        <p:blipFill>
          <a:blip r:embed="rId4">
            <a:alphaModFix/>
          </a:blip>
          <a:stretch>
            <a:fillRect/>
          </a:stretch>
        </p:blipFill>
        <p:spPr>
          <a:xfrm>
            <a:off x="5487000" y="1885788"/>
            <a:ext cx="3475172" cy="163001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178"/>
          <p:cNvSpPr txBox="1"/>
          <p:nvPr/>
        </p:nvSpPr>
        <p:spPr>
          <a:xfrm>
            <a:off x="270475" y="193575"/>
            <a:ext cx="8598300" cy="1154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None/>
            </a:pPr>
            <a:r>
              <a:rPr lang="es" sz="3500" b="1">
                <a:solidFill>
                  <a:schemeClr val="lt1"/>
                </a:solidFill>
                <a:latin typeface="DM Sans"/>
                <a:ea typeface="DM Sans"/>
                <a:cs typeface="DM Sans"/>
                <a:sym typeface="DM Sans"/>
              </a:rPr>
              <a:t>Ejemplo de uso de spread operator y rest operator</a:t>
            </a:r>
            <a:endParaRPr sz="3500" b="1">
              <a:solidFill>
                <a:schemeClr val="lt1"/>
              </a:solidFill>
              <a:latin typeface="DM Sans"/>
              <a:ea typeface="DM Sans"/>
              <a:cs typeface="DM Sans"/>
              <a:sym typeface="DM Sans"/>
            </a:endParaRPr>
          </a:p>
        </p:txBody>
      </p:sp>
      <p:sp>
        <p:nvSpPr>
          <p:cNvPr id="695" name="Google Shape;695;p178"/>
          <p:cNvSpPr txBox="1"/>
          <p:nvPr/>
        </p:nvSpPr>
        <p:spPr>
          <a:xfrm>
            <a:off x="422275" y="4141450"/>
            <a:ext cx="861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lt1"/>
                </a:solidFill>
              </a:rPr>
              <a:t>EJEMPLO DE USO DE SPREAD OPERATOR Y REST OPERATOR</a:t>
            </a:r>
            <a:endParaRPr>
              <a:solidFill>
                <a:schemeClr val="lt1"/>
              </a:solidFill>
            </a:endParaRPr>
          </a:p>
        </p:txBody>
      </p:sp>
      <p:pic>
        <p:nvPicPr>
          <p:cNvPr id="696" name="Google Shape;696;p178"/>
          <p:cNvPicPr preferRelativeResize="0"/>
          <p:nvPr/>
        </p:nvPicPr>
        <p:blipFill>
          <a:blip r:embed="rId3">
            <a:alphaModFix/>
          </a:blip>
          <a:stretch>
            <a:fillRect/>
          </a:stretch>
        </p:blipFill>
        <p:spPr>
          <a:xfrm>
            <a:off x="1400870" y="1241575"/>
            <a:ext cx="6337516" cy="3455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grpSp>
        <p:nvGrpSpPr>
          <p:cNvPr id="733" name="Google Shape;733;p183"/>
          <p:cNvGrpSpPr/>
          <p:nvPr/>
        </p:nvGrpSpPr>
        <p:grpSpPr>
          <a:xfrm>
            <a:off x="473371" y="619433"/>
            <a:ext cx="738905" cy="738905"/>
            <a:chOff x="575612" y="1950748"/>
            <a:chExt cx="431100" cy="431100"/>
          </a:xfrm>
        </p:grpSpPr>
        <p:sp>
          <p:nvSpPr>
            <p:cNvPr id="734" name="Google Shape;734;p183"/>
            <p:cNvSpPr/>
            <p:nvPr/>
          </p:nvSpPr>
          <p:spPr>
            <a:xfrm>
              <a:off x="575612" y="1950748"/>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35" name="Google Shape;735;p183" title="ícono para pensar"/>
            <p:cNvPicPr preferRelativeResize="0"/>
            <p:nvPr/>
          </p:nvPicPr>
          <p:blipFill rotWithShape="1">
            <a:blip r:embed="rId3">
              <a:alphaModFix/>
            </a:blip>
            <a:srcRect/>
            <a:stretch/>
          </p:blipFill>
          <p:spPr>
            <a:xfrm>
              <a:off x="655125" y="2030288"/>
              <a:ext cx="272000" cy="272000"/>
            </a:xfrm>
            <a:prstGeom prst="rect">
              <a:avLst/>
            </a:prstGeom>
            <a:noFill/>
            <a:ln>
              <a:noFill/>
            </a:ln>
          </p:spPr>
        </p:pic>
      </p:grpSp>
      <p:sp>
        <p:nvSpPr>
          <p:cNvPr id="736" name="Google Shape;736;p183"/>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3500" b="1" i="0" u="none" strike="noStrike" cap="none">
                <a:solidFill>
                  <a:srgbClr val="EAFF6A"/>
                </a:solidFill>
                <a:latin typeface="DM Sans"/>
                <a:ea typeface="DM Sans"/>
                <a:cs typeface="DM Sans"/>
                <a:sym typeface="DM Sans"/>
              </a:rPr>
              <a:t>Para pensar</a:t>
            </a:r>
            <a:endParaRPr sz="3500" b="1" i="0" u="none" strike="noStrike" cap="none">
              <a:solidFill>
                <a:srgbClr val="EAFF6A"/>
              </a:solidFill>
              <a:latin typeface="DM Sans"/>
              <a:ea typeface="DM Sans"/>
              <a:cs typeface="DM Sans"/>
              <a:sym typeface="DM Sans"/>
            </a:endParaRPr>
          </a:p>
        </p:txBody>
      </p:sp>
      <p:sp>
        <p:nvSpPr>
          <p:cNvPr id="737" name="Google Shape;737;p183"/>
          <p:cNvSpPr txBox="1"/>
          <p:nvPr/>
        </p:nvSpPr>
        <p:spPr>
          <a:xfrm>
            <a:off x="473350" y="1626100"/>
            <a:ext cx="7719900" cy="287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Hemos notado muchas cosas que se han implementado a lo largo de ECMAScript.</a:t>
            </a:r>
            <a:endParaRPr sz="2500">
              <a:solidFill>
                <a:srgbClr val="B7B7B7"/>
              </a:solidFill>
              <a:latin typeface="DM Sans"/>
              <a:ea typeface="DM Sans"/>
              <a:cs typeface="DM Sans"/>
              <a:sym typeface="DM Sans"/>
            </a:endParaRPr>
          </a:p>
          <a:p>
            <a:pPr marL="457200" marR="0" lvl="0" indent="-387350" algn="l" rtl="0">
              <a:lnSpc>
                <a:spcPct val="100000"/>
              </a:lnSpc>
              <a:spcBef>
                <a:spcPts val="0"/>
              </a:spcBef>
              <a:spcAft>
                <a:spcPts val="0"/>
              </a:spcAft>
              <a:buClr>
                <a:schemeClr val="accent6"/>
              </a:buClr>
              <a:buSzPts val="2500"/>
              <a:buFont typeface="DM Sans"/>
              <a:buChar char="✓"/>
            </a:pPr>
            <a:r>
              <a:rPr lang="es" sz="2500">
                <a:solidFill>
                  <a:srgbClr val="B7B7B7"/>
                </a:solidFill>
                <a:latin typeface="DM Sans"/>
                <a:ea typeface="DM Sans"/>
                <a:cs typeface="DM Sans"/>
                <a:sym typeface="DM Sans"/>
              </a:rPr>
              <a:t>¿Es obligatorio aprender cada nueva implementación para mantenerse en el mundo laboral? </a:t>
            </a:r>
            <a:endParaRPr sz="2500">
              <a:solidFill>
                <a:srgbClr val="B7B7B7"/>
              </a:solidFill>
              <a:latin typeface="DM Sans"/>
              <a:ea typeface="DM Sans"/>
              <a:cs typeface="DM Sans"/>
              <a:sym typeface="DM Sans"/>
            </a:endParaRPr>
          </a:p>
          <a:p>
            <a:pPr marL="457200" marR="0" lvl="0" indent="-387350" algn="l" rtl="0">
              <a:lnSpc>
                <a:spcPct val="100000"/>
              </a:lnSpc>
              <a:spcBef>
                <a:spcPts val="0"/>
              </a:spcBef>
              <a:spcAft>
                <a:spcPts val="0"/>
              </a:spcAft>
              <a:buClr>
                <a:schemeClr val="accent6"/>
              </a:buClr>
              <a:buSzPts val="2500"/>
              <a:buFont typeface="DM Sans"/>
              <a:buChar char="✓"/>
            </a:pPr>
            <a:r>
              <a:rPr lang="es" sz="2500">
                <a:solidFill>
                  <a:srgbClr val="B7B7B7"/>
                </a:solidFill>
                <a:latin typeface="DM Sans"/>
                <a:ea typeface="DM Sans"/>
                <a:cs typeface="DM Sans"/>
                <a:sym typeface="DM Sans"/>
              </a:rPr>
              <a:t>¿El uso de una nueva implementación implica el reemplazo de lo viejo?</a:t>
            </a:r>
            <a:endParaRPr sz="2500">
              <a:solidFill>
                <a:srgbClr val="B7B7B7"/>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184"/>
          <p:cNvSpPr txBox="1"/>
          <p:nvPr/>
        </p:nvSpPr>
        <p:spPr>
          <a:xfrm>
            <a:off x="1461288" y="1648200"/>
            <a:ext cx="6221400" cy="18471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lt1"/>
                </a:solidFill>
                <a:latin typeface="DM Sans"/>
                <a:ea typeface="DM Sans"/>
                <a:cs typeface="DM Sans"/>
                <a:sym typeface="DM Sans"/>
              </a:rPr>
              <a:t>Nuevas implementaciones con </a:t>
            </a:r>
            <a:r>
              <a:rPr lang="es" sz="4000" b="1">
                <a:solidFill>
                  <a:schemeClr val="accent4"/>
                </a:solidFill>
                <a:latin typeface="DM Sans"/>
                <a:ea typeface="DM Sans"/>
                <a:cs typeface="DM Sans"/>
                <a:sym typeface="DM Sans"/>
              </a:rPr>
              <a:t>ECMAScript 10 y 11</a:t>
            </a:r>
            <a:endParaRPr sz="4000" b="1" i="0" u="none" strike="noStrike" cap="none">
              <a:solidFill>
                <a:schemeClr val="accent4"/>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185"/>
          <p:cNvSpPr txBox="1"/>
          <p:nvPr/>
        </p:nvSpPr>
        <p:spPr>
          <a:xfrm>
            <a:off x="457725" y="424784"/>
            <a:ext cx="4730100" cy="1293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dirty="0">
                <a:solidFill>
                  <a:schemeClr val="dk1"/>
                </a:solidFill>
                <a:latin typeface="DM Sans"/>
                <a:ea typeface="DM Sans"/>
                <a:cs typeface="DM Sans"/>
                <a:sym typeface="DM Sans"/>
              </a:rPr>
              <a:t>¿Qué considerar aquí?</a:t>
            </a:r>
            <a:endParaRPr sz="4000" b="1" dirty="0">
              <a:solidFill>
                <a:schemeClr val="dk1"/>
              </a:solidFill>
              <a:latin typeface="DM Sans"/>
              <a:ea typeface="DM Sans"/>
              <a:cs typeface="DM Sans"/>
              <a:sym typeface="DM Sans"/>
            </a:endParaRPr>
          </a:p>
        </p:txBody>
      </p:sp>
      <p:sp>
        <p:nvSpPr>
          <p:cNvPr id="748" name="Google Shape;748;p185"/>
          <p:cNvSpPr txBox="1"/>
          <p:nvPr/>
        </p:nvSpPr>
        <p:spPr>
          <a:xfrm>
            <a:off x="457725" y="1739532"/>
            <a:ext cx="4730100" cy="143113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dirty="0">
                <a:solidFill>
                  <a:schemeClr val="dk1"/>
                </a:solidFill>
                <a:latin typeface="DM Sans"/>
                <a:ea typeface="DM Sans"/>
                <a:cs typeface="DM Sans"/>
                <a:sym typeface="DM Sans"/>
              </a:rPr>
              <a:t>A partir de estas implementaciones, tenemos que hacer una aclaración importante. Muchos de los cambios en estas versiones están estrechamente ligados con otros conceptos que irás aprendiendo a lo largo del curso. Por lo tanto, los mismos se irán viendo a medida que transcurran las clases.</a:t>
            </a:r>
            <a:endParaRPr sz="1350" dirty="0">
              <a:latin typeface="DM Sans"/>
              <a:ea typeface="DM Sans"/>
              <a:cs typeface="DM Sans"/>
              <a:sym typeface="DM Sans"/>
            </a:endParaRPr>
          </a:p>
        </p:txBody>
      </p:sp>
      <p:pic>
        <p:nvPicPr>
          <p:cNvPr id="749" name="Google Shape;749;p185"/>
          <p:cNvPicPr preferRelativeResize="0"/>
          <p:nvPr/>
        </p:nvPicPr>
        <p:blipFill rotWithShape="1">
          <a:blip r:embed="rId3">
            <a:alphaModFix/>
          </a:blip>
          <a:srcRect l="2185" t="2340" r="1530" b="4410"/>
          <a:stretch/>
        </p:blipFill>
        <p:spPr>
          <a:xfrm>
            <a:off x="5453175" y="1848413"/>
            <a:ext cx="3328975" cy="1234675"/>
          </a:xfrm>
          <a:prstGeom prst="rect">
            <a:avLst/>
          </a:prstGeom>
          <a:noFill/>
          <a:ln>
            <a:noFill/>
          </a:ln>
        </p:spPr>
      </p:pic>
      <p:sp>
        <p:nvSpPr>
          <p:cNvPr id="3" name="CuadroTexto 2">
            <a:extLst>
              <a:ext uri="{FF2B5EF4-FFF2-40B4-BE49-F238E27FC236}">
                <a16:creationId xmlns:a16="http://schemas.microsoft.com/office/drawing/2014/main" id="{950B55FF-5B22-22E0-0F5C-7D5A77219F34}"/>
              </a:ext>
            </a:extLst>
          </p:cNvPr>
          <p:cNvSpPr txBox="1"/>
          <p:nvPr/>
        </p:nvSpPr>
        <p:spPr>
          <a:xfrm>
            <a:off x="278446" y="3226336"/>
            <a:ext cx="6142979" cy="1815882"/>
          </a:xfrm>
          <a:prstGeom prst="rect">
            <a:avLst/>
          </a:prstGeom>
          <a:noFill/>
        </p:spPr>
        <p:txBody>
          <a:bodyPr wrap="square">
            <a:spAutoFit/>
          </a:bodyPr>
          <a:lstStyle/>
          <a:p>
            <a:pPr marL="457200" marR="0" lvl="0" indent="-314325" algn="l" rtl="0">
              <a:lnSpc>
                <a:spcPct val="100000"/>
              </a:lnSpc>
              <a:spcBef>
                <a:spcPts val="0"/>
              </a:spcBef>
              <a:spcAft>
                <a:spcPts val="0"/>
              </a:spcAft>
              <a:buClr>
                <a:schemeClr val="accent4"/>
              </a:buClr>
              <a:buSzPts val="1350"/>
              <a:buFont typeface="DM Sans"/>
              <a:buChar char="✓"/>
            </a:pPr>
            <a:r>
              <a:rPr lang="es-ES" sz="1400" dirty="0" err="1">
                <a:latin typeface="DM Sans"/>
                <a:ea typeface="DM Sans"/>
                <a:cs typeface="DM Sans"/>
                <a:sym typeface="DM Sans"/>
              </a:rPr>
              <a:t>String.trim</a:t>
            </a:r>
            <a:r>
              <a:rPr lang="es-ES" sz="1400" dirty="0">
                <a:latin typeface="DM Sans"/>
                <a:ea typeface="DM Sans"/>
                <a:cs typeface="DM Sans"/>
                <a:sym typeface="DM Sans"/>
              </a:rPr>
              <a:t>(): Remueve los espacios innecesarios en una cadena. Sirve para validaciones.</a:t>
            </a:r>
            <a:endParaRPr lang="es-ES" sz="1400" b="1"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ES" sz="1400" dirty="0" err="1">
                <a:latin typeface="DM Sans"/>
                <a:ea typeface="DM Sans"/>
                <a:cs typeface="DM Sans"/>
                <a:sym typeface="DM Sans"/>
              </a:rPr>
              <a:t>Array.flat</a:t>
            </a:r>
            <a:r>
              <a:rPr lang="es-ES" sz="1400" dirty="0">
                <a:latin typeface="DM Sans"/>
                <a:ea typeface="DM Sans"/>
                <a:cs typeface="DM Sans"/>
                <a:sym typeface="DM Sans"/>
              </a:rPr>
              <a:t>(): Remueve anidaciones internas en </a:t>
            </a:r>
            <a:r>
              <a:rPr lang="es-ES" sz="1400" dirty="0" err="1">
                <a:latin typeface="DM Sans"/>
                <a:ea typeface="DM Sans"/>
                <a:cs typeface="DM Sans"/>
                <a:sym typeface="DM Sans"/>
              </a:rPr>
              <a:t>arrays</a:t>
            </a:r>
            <a:r>
              <a:rPr lang="es-ES" sz="1400" dirty="0">
                <a:latin typeface="DM Sans"/>
                <a:ea typeface="DM Sans"/>
                <a:cs typeface="DM Sans"/>
                <a:sym typeface="DM Sans"/>
              </a:rPr>
              <a:t>. Deja un arreglo “plano”.</a:t>
            </a:r>
          </a:p>
          <a:p>
            <a:pPr marL="457200" indent="-314325">
              <a:buClr>
                <a:schemeClr val="accent4"/>
              </a:buClr>
              <a:buSzPts val="1350"/>
              <a:buFont typeface="DM Sans"/>
              <a:buChar char="✓"/>
            </a:pPr>
            <a:r>
              <a:rPr lang="es-ES" dirty="0">
                <a:latin typeface="DM Sans"/>
                <a:ea typeface="DM Sans"/>
                <a:cs typeface="DM Sans"/>
                <a:sym typeface="DM Sans"/>
              </a:rPr>
              <a:t>Operador </a:t>
            </a:r>
            <a:r>
              <a:rPr lang="es-ES" dirty="0" err="1">
                <a:latin typeface="DM Sans"/>
                <a:ea typeface="DM Sans"/>
                <a:cs typeface="DM Sans"/>
                <a:sym typeface="DM Sans"/>
              </a:rPr>
              <a:t>Nullish</a:t>
            </a:r>
            <a:r>
              <a:rPr lang="es-ES" dirty="0">
                <a:latin typeface="DM Sans"/>
                <a:ea typeface="DM Sans"/>
                <a:cs typeface="DM Sans"/>
                <a:sym typeface="DM Sans"/>
              </a:rPr>
              <a:t> (??)</a:t>
            </a:r>
            <a:r>
              <a:rPr lang="es-ES" sz="1400" dirty="0">
                <a:latin typeface="DM Sans"/>
                <a:ea typeface="DM Sans"/>
                <a:cs typeface="DM Sans"/>
                <a:sym typeface="DM Sans"/>
              </a:rPr>
              <a:t> Sirve para poder colocar un valor por default a variables que podrían ser nulas o indefinidas. A diferencia del operador ||, éstas filtran “</a:t>
            </a:r>
            <a:r>
              <a:rPr lang="es-ES" sz="1400" dirty="0" err="1">
                <a:latin typeface="DM Sans"/>
                <a:ea typeface="DM Sans"/>
                <a:cs typeface="DM Sans"/>
                <a:sym typeface="DM Sans"/>
              </a:rPr>
              <a:t>falseys</a:t>
            </a:r>
            <a:r>
              <a:rPr lang="es-ES" sz="1400" dirty="0">
                <a:latin typeface="DM Sans"/>
                <a:ea typeface="DM Sans"/>
                <a:cs typeface="DM Sans"/>
                <a:sym typeface="DM Sans"/>
              </a:rPr>
              <a:t>”</a:t>
            </a:r>
          </a:p>
          <a:p>
            <a:pPr marL="457200" marR="0" lvl="0" indent="-314325" algn="l" rtl="0">
              <a:lnSpc>
                <a:spcPct val="100000"/>
              </a:lnSpc>
              <a:spcBef>
                <a:spcPts val="0"/>
              </a:spcBef>
              <a:spcAft>
                <a:spcPts val="0"/>
              </a:spcAft>
              <a:buClr>
                <a:schemeClr val="accent4"/>
              </a:buClr>
              <a:buSzPts val="1350"/>
              <a:buFont typeface="DM Sans"/>
              <a:buChar char="✓"/>
            </a:pPr>
            <a:endParaRPr lang="es-ES" sz="1400" dirty="0">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grpSp>
        <p:nvGrpSpPr>
          <p:cNvPr id="701" name="Google Shape;701;p179"/>
          <p:cNvGrpSpPr/>
          <p:nvPr/>
        </p:nvGrpSpPr>
        <p:grpSpPr>
          <a:xfrm>
            <a:off x="4202556" y="994173"/>
            <a:ext cx="738900" cy="738900"/>
            <a:chOff x="974706" y="2467173"/>
            <a:chExt cx="738900" cy="738900"/>
          </a:xfrm>
        </p:grpSpPr>
        <p:sp>
          <p:nvSpPr>
            <p:cNvPr id="702" name="Google Shape;702;p179"/>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03" name="Google Shape;703;p179"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704" name="Google Shape;704;p179"/>
          <p:cNvSpPr txBox="1"/>
          <p:nvPr/>
        </p:nvSpPr>
        <p:spPr>
          <a:xfrm>
            <a:off x="1461300" y="220862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Utilización ES6-ES9</a:t>
            </a:r>
            <a:endParaRPr sz="4000" b="1" i="0" u="none" strike="noStrike" cap="none">
              <a:solidFill>
                <a:schemeClr val="dk1"/>
              </a:solidFill>
              <a:highlight>
                <a:srgbClr val="EAFF6A"/>
              </a:highlight>
              <a:latin typeface="DM Sans"/>
              <a:ea typeface="DM Sans"/>
              <a:cs typeface="DM Sans"/>
              <a:sym typeface="DM Sans"/>
            </a:endParaRPr>
          </a:p>
        </p:txBody>
      </p:sp>
      <p:sp>
        <p:nvSpPr>
          <p:cNvPr id="705" name="Google Shape;705;p179"/>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15-20 min</a:t>
            </a:r>
            <a:endParaRPr sz="2000" b="1" i="0" u="none" strike="noStrike" cap="none">
              <a:solidFill>
                <a:srgbClr val="83AEFB"/>
              </a:solidFill>
              <a:latin typeface="DM Sans"/>
              <a:ea typeface="DM Sans"/>
              <a:cs typeface="DM Sans"/>
              <a:sym typeface="DM Sans"/>
            </a:endParaRPr>
          </a:p>
        </p:txBody>
      </p:sp>
      <p:sp>
        <p:nvSpPr>
          <p:cNvPr id="706" name="Google Shape;706;p179"/>
          <p:cNvSpPr txBox="1"/>
          <p:nvPr/>
        </p:nvSpPr>
        <p:spPr>
          <a:xfrm>
            <a:off x="987300" y="2947538"/>
            <a:ext cx="71694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a:solidFill>
                  <a:srgbClr val="999999"/>
                </a:solidFill>
                <a:latin typeface="DM Sans"/>
                <a:ea typeface="DM Sans"/>
                <a:cs typeface="DM Sans"/>
                <a:sym typeface="DM Sans"/>
              </a:rPr>
              <a:t>Pongamos en práctica algunos de los módulos vistos en los ejemplos</a:t>
            </a:r>
            <a:endParaRPr sz="2000" b="0" i="0" u="none" strike="noStrike" cap="none">
              <a:solidFill>
                <a:srgbClr val="999999"/>
              </a:solidFill>
              <a:latin typeface="DM Sans"/>
              <a:ea typeface="DM Sans"/>
              <a:cs typeface="DM Sans"/>
              <a:sym typeface="DM Sans"/>
            </a:endParaRPr>
          </a:p>
        </p:txBody>
      </p:sp>
    </p:spTree>
    <p:extLst>
      <p:ext uri="{BB962C8B-B14F-4D97-AF65-F5344CB8AC3E}">
        <p14:creationId xmlns:p14="http://schemas.microsoft.com/office/powerpoint/2010/main" val="3861990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157"/>
          <p:cNvSpPr/>
          <p:nvPr/>
        </p:nvSpPr>
        <p:spPr>
          <a:xfrm>
            <a:off x="3080700" y="2547525"/>
            <a:ext cx="2982600" cy="793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57"/>
          <p:cNvSpPr txBox="1"/>
          <p:nvPr/>
        </p:nvSpPr>
        <p:spPr>
          <a:xfrm>
            <a:off x="1461300" y="1802163"/>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Esta clase va a ser</a:t>
            </a:r>
            <a:endParaRPr sz="4000" b="1">
              <a:solidFill>
                <a:srgbClr val="DEFC52"/>
              </a:solidFill>
              <a:latin typeface="DM Sans"/>
              <a:ea typeface="DM Sans"/>
              <a:cs typeface="DM Sans"/>
              <a:sym typeface="DM Sans"/>
            </a:endParaRPr>
          </a:p>
        </p:txBody>
      </p:sp>
      <p:sp>
        <p:nvSpPr>
          <p:cNvPr id="494" name="Google Shape;494;p157"/>
          <p:cNvSpPr txBox="1"/>
          <p:nvPr/>
        </p:nvSpPr>
        <p:spPr>
          <a:xfrm>
            <a:off x="3655975" y="2541075"/>
            <a:ext cx="22275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grabada</a:t>
            </a:r>
            <a:endParaRPr sz="4000" b="1">
              <a:solidFill>
                <a:srgbClr val="EAFF6A"/>
              </a:solidFill>
              <a:latin typeface="DM Sans"/>
              <a:ea typeface="DM Sans"/>
              <a:cs typeface="DM Sans"/>
              <a:sym typeface="DM Sans"/>
            </a:endParaRPr>
          </a:p>
        </p:txBody>
      </p:sp>
      <p:sp>
        <p:nvSpPr>
          <p:cNvPr id="495" name="Google Shape;495;p157"/>
          <p:cNvSpPr/>
          <p:nvPr/>
        </p:nvSpPr>
        <p:spPr>
          <a:xfrm>
            <a:off x="3293875" y="2844525"/>
            <a:ext cx="199800" cy="1998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grpSp>
        <p:nvGrpSpPr>
          <p:cNvPr id="711" name="Google Shape;711;p180"/>
          <p:cNvGrpSpPr/>
          <p:nvPr/>
        </p:nvGrpSpPr>
        <p:grpSpPr>
          <a:xfrm>
            <a:off x="457347" y="468298"/>
            <a:ext cx="431074" cy="431074"/>
            <a:chOff x="974706" y="2467173"/>
            <a:chExt cx="738900" cy="738900"/>
          </a:xfrm>
        </p:grpSpPr>
        <p:sp>
          <p:nvSpPr>
            <p:cNvPr id="712" name="Google Shape;712;p180"/>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13" name="Google Shape;713;p180"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714" name="Google Shape;714;p180"/>
          <p:cNvSpPr txBox="1"/>
          <p:nvPr/>
        </p:nvSpPr>
        <p:spPr>
          <a:xfrm>
            <a:off x="501450" y="1081750"/>
            <a:ext cx="4987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Utilización ES6-ES9</a:t>
            </a:r>
            <a:endParaRPr sz="4000" b="1" i="0" u="none" strike="noStrike" cap="none">
              <a:solidFill>
                <a:schemeClr val="dk1"/>
              </a:solidFill>
              <a:latin typeface="DM Sans"/>
              <a:ea typeface="DM Sans"/>
              <a:cs typeface="DM Sans"/>
              <a:sym typeface="DM Sans"/>
            </a:endParaRPr>
          </a:p>
        </p:txBody>
      </p:sp>
      <p:pic>
        <p:nvPicPr>
          <p:cNvPr id="715" name="Google Shape;715;p180"/>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716" name="Google Shape;716;p180"/>
          <p:cNvSpPr txBox="1"/>
          <p:nvPr/>
        </p:nvSpPr>
        <p:spPr>
          <a:xfrm>
            <a:off x="501450" y="2164625"/>
            <a:ext cx="8259000" cy="143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Descripción de la actividad. </a:t>
            </a: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Dados los objetos indicados en la siguiente diapositiva:</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Realizar una lista nueva  (array) que contenga todos los tipos de productos (no cantidades), consejo: utilizar </a:t>
            </a:r>
            <a:r>
              <a:rPr lang="es" sz="1350" b="1">
                <a:latin typeface="DM Sans"/>
                <a:ea typeface="DM Sans"/>
                <a:cs typeface="DM Sans"/>
                <a:sym typeface="DM Sans"/>
              </a:rPr>
              <a:t>Object.keys</a:t>
            </a:r>
            <a:r>
              <a:rPr lang="es" sz="1350">
                <a:latin typeface="DM Sans"/>
                <a:ea typeface="DM Sans"/>
                <a:cs typeface="DM Sans"/>
                <a:sym typeface="DM Sans"/>
              </a:rPr>
              <a:t> y </a:t>
            </a:r>
            <a:r>
              <a:rPr lang="es" sz="1350" b="1">
                <a:latin typeface="DM Sans"/>
                <a:ea typeface="DM Sans"/>
                <a:cs typeface="DM Sans"/>
                <a:sym typeface="DM Sans"/>
              </a:rPr>
              <a:t>Array.includes. </a:t>
            </a:r>
            <a:r>
              <a:rPr lang="es" sz="1350">
                <a:latin typeface="DM Sans"/>
                <a:ea typeface="DM Sans"/>
                <a:cs typeface="DM Sans"/>
                <a:sym typeface="DM Sans"/>
              </a:rPr>
              <a:t>Mostrar el array por consola.</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Posteriormente, obtener el total de productos vendidos por todos los objetos (utilizar </a:t>
            </a:r>
            <a:r>
              <a:rPr lang="es" sz="1350" b="1">
                <a:latin typeface="DM Sans"/>
                <a:ea typeface="DM Sans"/>
                <a:cs typeface="DM Sans"/>
                <a:sym typeface="DM Sans"/>
              </a:rPr>
              <a:t>Object.values)</a:t>
            </a:r>
            <a:endParaRPr sz="1350" b="1">
              <a:latin typeface="DM Sans"/>
              <a:ea typeface="DM Sans"/>
              <a:cs typeface="DM Sans"/>
              <a:sym typeface="DM Sans"/>
            </a:endParaRPr>
          </a:p>
        </p:txBody>
      </p:sp>
      <p:sp>
        <p:nvSpPr>
          <p:cNvPr id="717" name="Google Shape;717;p180"/>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Tree>
    <p:extLst>
      <p:ext uri="{BB962C8B-B14F-4D97-AF65-F5344CB8AC3E}">
        <p14:creationId xmlns:p14="http://schemas.microsoft.com/office/powerpoint/2010/main" val="2501362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181"/>
          <p:cNvSpPr txBox="1"/>
          <p:nvPr/>
        </p:nvSpPr>
        <p:spPr>
          <a:xfrm>
            <a:off x="464850" y="309600"/>
            <a:ext cx="8214300" cy="4122000"/>
          </a:xfrm>
          <a:prstGeom prst="rect">
            <a:avLst/>
          </a:prstGeom>
          <a:solidFill>
            <a:srgbClr val="1E1E1E"/>
          </a:solidFill>
          <a:ln>
            <a:noFill/>
          </a:ln>
        </p:spPr>
        <p:txBody>
          <a:bodyPr spcFirstLastPara="1" wrap="square" lIns="91425" tIns="91425" rIns="91425" bIns="91425" anchor="t" anchorCtr="0">
            <a:noAutofit/>
          </a:bodyPr>
          <a:lstStyle/>
          <a:p>
            <a:pPr marL="0" marR="0" lvl="0" indent="0" algn="l" rtl="0">
              <a:lnSpc>
                <a:spcPct val="135714"/>
              </a:lnSpc>
              <a:spcBef>
                <a:spcPts val="0"/>
              </a:spcBef>
              <a:spcAft>
                <a:spcPts val="0"/>
              </a:spcAft>
              <a:buClr>
                <a:srgbClr val="000000"/>
              </a:buClr>
              <a:buSzPts val="1300"/>
              <a:buFont typeface="Arial"/>
              <a:buNone/>
            </a:pPr>
            <a:r>
              <a:rPr lang="es" sz="1300" b="0" i="0" u="none" strike="noStrike" cap="none">
                <a:solidFill>
                  <a:srgbClr val="569CD6"/>
                </a:solidFill>
                <a:highlight>
                  <a:srgbClr val="1E1E1E"/>
                </a:highlight>
                <a:latin typeface="Courier New"/>
                <a:ea typeface="Courier New"/>
                <a:cs typeface="Courier New"/>
                <a:sym typeface="Courier New"/>
              </a:rPr>
              <a:t>const</a:t>
            </a:r>
            <a:r>
              <a:rPr lang="es" sz="1300" b="0" i="0" u="none" strike="noStrike" cap="none">
                <a:solidFill>
                  <a:srgbClr val="D4D4D4"/>
                </a:solidFill>
                <a:highlight>
                  <a:srgbClr val="1E1E1E"/>
                </a:highlight>
                <a:latin typeface="Courier New"/>
                <a:ea typeface="Courier New"/>
                <a:cs typeface="Courier New"/>
                <a:sym typeface="Courier New"/>
              </a:rPr>
              <a:t> </a:t>
            </a:r>
            <a:r>
              <a:rPr lang="es" sz="1300">
                <a:solidFill>
                  <a:srgbClr val="9CDCFE"/>
                </a:solidFill>
                <a:highlight>
                  <a:srgbClr val="1E1E1E"/>
                </a:highlight>
                <a:latin typeface="Courier New"/>
                <a:ea typeface="Courier New"/>
                <a:cs typeface="Courier New"/>
                <a:sym typeface="Courier New"/>
              </a:rPr>
              <a:t>objetos =  [</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manzanas:3,</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peras:2,</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carne:1,</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jugos:5,</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dulces:2</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manzanas:1,</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sandias:1,</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huevos:6,</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jugos:1,</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panes:4</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a:t>
            </a:r>
            <a:endParaRPr sz="1300">
              <a:solidFill>
                <a:srgbClr val="9CDCFE"/>
              </a:solidFill>
              <a:highlight>
                <a:srgbClr val="1E1E1E"/>
              </a:highlight>
              <a:latin typeface="Courier New"/>
              <a:ea typeface="Courier New"/>
              <a:cs typeface="Courier New"/>
              <a:sym typeface="Courier New"/>
            </a:endParaRPr>
          </a:p>
        </p:txBody>
      </p:sp>
    </p:spTree>
    <p:extLst>
      <p:ext uri="{BB962C8B-B14F-4D97-AF65-F5344CB8AC3E}">
        <p14:creationId xmlns:p14="http://schemas.microsoft.com/office/powerpoint/2010/main" val="35644716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196"/>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Hands on lab</a:t>
            </a:r>
            <a:endParaRPr sz="3500" b="1">
              <a:solidFill>
                <a:srgbClr val="EAFF6A"/>
              </a:solidFill>
              <a:latin typeface="DM Sans"/>
              <a:ea typeface="DM Sans"/>
              <a:cs typeface="DM Sans"/>
              <a:sym typeface="DM Sans"/>
            </a:endParaRPr>
          </a:p>
        </p:txBody>
      </p:sp>
      <p:sp>
        <p:nvSpPr>
          <p:cNvPr id="826" name="Google Shape;826;p196"/>
          <p:cNvSpPr txBox="1"/>
          <p:nvPr/>
        </p:nvSpPr>
        <p:spPr>
          <a:xfrm>
            <a:off x="473350" y="1473700"/>
            <a:ext cx="8347500" cy="347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2200" dirty="0">
                <a:solidFill>
                  <a:srgbClr val="B7B7B7"/>
                </a:solidFill>
                <a:latin typeface="DM Sans"/>
                <a:ea typeface="DM Sans"/>
                <a:cs typeface="DM Sans"/>
                <a:sym typeface="DM Sans"/>
              </a:rPr>
              <a:t>En esta instancia de la clase</a:t>
            </a:r>
            <a:r>
              <a:rPr lang="es" sz="2200" b="1" dirty="0">
                <a:solidFill>
                  <a:srgbClr val="B7B7B7"/>
                </a:solidFill>
                <a:latin typeface="DM Sans"/>
                <a:ea typeface="DM Sans"/>
                <a:cs typeface="DM Sans"/>
                <a:sym typeface="DM Sans"/>
              </a:rPr>
              <a:t> repasaremos </a:t>
            </a:r>
            <a:r>
              <a:rPr lang="es" sz="2200" dirty="0">
                <a:solidFill>
                  <a:srgbClr val="B7B7B7"/>
                </a:solidFill>
                <a:latin typeface="DM Sans"/>
                <a:ea typeface="DM Sans"/>
                <a:cs typeface="DM Sans"/>
                <a:sym typeface="DM Sans"/>
              </a:rPr>
              <a:t>algunos de los conceptos vistos en clase con una aplicación</a:t>
            </a:r>
            <a:endParaRPr sz="2200" dirty="0">
              <a:solidFill>
                <a:srgbClr val="B7B7B7"/>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2200" dirty="0">
              <a:solidFill>
                <a:srgbClr val="B7B7B7"/>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2200" b="1" dirty="0">
                <a:solidFill>
                  <a:srgbClr val="83AEFB"/>
                </a:solidFill>
                <a:latin typeface="DM Sans"/>
                <a:ea typeface="DM Sans"/>
                <a:cs typeface="DM Sans"/>
                <a:sym typeface="DM Sans"/>
              </a:rPr>
              <a:t>¿De qué manera?</a:t>
            </a:r>
            <a:endParaRPr sz="2200" b="1" dirty="0">
              <a:solidFill>
                <a:srgbClr val="83AEFB"/>
              </a:solidFill>
              <a:latin typeface="DM Sans"/>
              <a:ea typeface="DM Sans"/>
              <a:cs typeface="DM Sans"/>
              <a:sym typeface="DM Sans"/>
            </a:endParaRPr>
          </a:p>
          <a:p>
            <a:pPr marL="0" lvl="0" indent="0" algn="l" rtl="0">
              <a:spcBef>
                <a:spcPts val="0"/>
              </a:spcBef>
              <a:spcAft>
                <a:spcPts val="0"/>
              </a:spcAft>
              <a:buNone/>
            </a:pPr>
            <a:r>
              <a:rPr lang="es" sz="2200" dirty="0">
                <a:solidFill>
                  <a:srgbClr val="B7B7B7"/>
                </a:solidFill>
                <a:latin typeface="DM Sans"/>
                <a:ea typeface="DM Sans"/>
                <a:cs typeface="DM Sans"/>
                <a:sym typeface="DM Sans"/>
              </a:rPr>
              <a:t>El profesor demostrará cómo hacerlo y tú lo puedes ir replicando en tu computadora. Si surgen dudas las puedes compartir para resolverlas en conjunto de la mano de los tutores.</a:t>
            </a:r>
            <a:endParaRPr sz="2200" dirty="0">
              <a:solidFill>
                <a:srgbClr val="B7B7B7"/>
              </a:solidFill>
              <a:latin typeface="DM Sans"/>
              <a:ea typeface="DM Sans"/>
              <a:cs typeface="DM Sans"/>
              <a:sym typeface="DM Sans"/>
            </a:endParaRPr>
          </a:p>
          <a:p>
            <a:pPr marL="0" lvl="0" indent="0" algn="l" rtl="0">
              <a:spcBef>
                <a:spcPts val="0"/>
              </a:spcBef>
              <a:spcAft>
                <a:spcPts val="0"/>
              </a:spcAft>
              <a:buNone/>
            </a:pPr>
            <a:endParaRPr sz="2200" dirty="0">
              <a:solidFill>
                <a:srgbClr val="B7B7B7"/>
              </a:solidFill>
              <a:latin typeface="DM Sans"/>
              <a:ea typeface="DM Sans"/>
              <a:cs typeface="DM Sans"/>
              <a:sym typeface="DM Sans"/>
            </a:endParaRPr>
          </a:p>
          <a:p>
            <a:pPr marL="0" lvl="0" indent="0" algn="l" rtl="0">
              <a:spcBef>
                <a:spcPts val="0"/>
              </a:spcBef>
              <a:spcAft>
                <a:spcPts val="0"/>
              </a:spcAft>
              <a:buNone/>
            </a:pPr>
            <a:r>
              <a:rPr lang="es" sz="1600" dirty="0">
                <a:solidFill>
                  <a:srgbClr val="B7B7B7"/>
                </a:solidFill>
                <a:latin typeface="DM Sans"/>
                <a:ea typeface="DM Sans"/>
                <a:cs typeface="DM Sans"/>
                <a:sym typeface="DM Sans"/>
              </a:rPr>
              <a:t>Tiempo estimado: </a:t>
            </a:r>
            <a:r>
              <a:rPr lang="es" sz="1600" b="1" dirty="0">
                <a:solidFill>
                  <a:srgbClr val="83AEFB"/>
                </a:solidFill>
                <a:latin typeface="DM Sans"/>
                <a:ea typeface="DM Sans"/>
                <a:cs typeface="DM Sans"/>
                <a:sym typeface="DM Sans"/>
              </a:rPr>
              <a:t>20</a:t>
            </a:r>
            <a:r>
              <a:rPr lang="es" sz="1600" b="1" dirty="0">
                <a:solidFill>
                  <a:srgbClr val="B7B7B7"/>
                </a:solidFill>
                <a:latin typeface="DM Sans"/>
                <a:ea typeface="DM Sans"/>
                <a:cs typeface="DM Sans"/>
                <a:sym typeface="DM Sans"/>
              </a:rPr>
              <a:t> </a:t>
            </a:r>
            <a:r>
              <a:rPr lang="es" sz="1600" b="1" dirty="0">
                <a:solidFill>
                  <a:srgbClr val="83AEFB"/>
                </a:solidFill>
                <a:latin typeface="DM Sans"/>
                <a:ea typeface="DM Sans"/>
                <a:cs typeface="DM Sans"/>
                <a:sym typeface="DM Sans"/>
              </a:rPr>
              <a:t>minutos</a:t>
            </a:r>
            <a:endParaRPr sz="1600" b="1" dirty="0">
              <a:solidFill>
                <a:srgbClr val="83AEFB"/>
              </a:solidFill>
              <a:latin typeface="DM Sans"/>
              <a:ea typeface="DM Sans"/>
              <a:cs typeface="DM Sans"/>
              <a:sym typeface="DM Sans"/>
            </a:endParaRPr>
          </a:p>
        </p:txBody>
      </p:sp>
      <p:grpSp>
        <p:nvGrpSpPr>
          <p:cNvPr id="827" name="Google Shape;827;p196"/>
          <p:cNvGrpSpPr/>
          <p:nvPr/>
        </p:nvGrpSpPr>
        <p:grpSpPr>
          <a:xfrm>
            <a:off x="473351" y="619523"/>
            <a:ext cx="738900" cy="738900"/>
            <a:chOff x="473351" y="619523"/>
            <a:chExt cx="738900" cy="738900"/>
          </a:xfrm>
        </p:grpSpPr>
        <p:sp>
          <p:nvSpPr>
            <p:cNvPr id="828" name="Google Shape;828;p196"/>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29" name="Google Shape;829;p196"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extLst>
      <p:ext uri="{BB962C8B-B14F-4D97-AF65-F5344CB8AC3E}">
        <p14:creationId xmlns:p14="http://schemas.microsoft.com/office/powerpoint/2010/main" val="4045502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grpSp>
        <p:nvGrpSpPr>
          <p:cNvPr id="834" name="Google Shape;834;p197"/>
          <p:cNvGrpSpPr/>
          <p:nvPr/>
        </p:nvGrpSpPr>
        <p:grpSpPr>
          <a:xfrm>
            <a:off x="457350" y="468286"/>
            <a:ext cx="431074" cy="431074"/>
            <a:chOff x="473351" y="619523"/>
            <a:chExt cx="738900" cy="738900"/>
          </a:xfrm>
        </p:grpSpPr>
        <p:sp>
          <p:nvSpPr>
            <p:cNvPr id="835" name="Google Shape;835;p197"/>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36" name="Google Shape;836;p197"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837" name="Google Shape;837;p197"/>
          <p:cNvSpPr txBox="1"/>
          <p:nvPr/>
        </p:nvSpPr>
        <p:spPr>
          <a:xfrm>
            <a:off x="394800" y="899375"/>
            <a:ext cx="8524200" cy="7251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900" b="1">
                <a:solidFill>
                  <a:schemeClr val="dk1"/>
                </a:solidFill>
                <a:latin typeface="DM Sans"/>
                <a:ea typeface="DM Sans"/>
                <a:cs typeface="DM Sans"/>
                <a:sym typeface="DM Sans"/>
              </a:rPr>
              <a:t>Registrador de tickets de eventos</a:t>
            </a:r>
            <a:endParaRPr sz="3900" b="1">
              <a:solidFill>
                <a:schemeClr val="dk1"/>
              </a:solidFill>
              <a:latin typeface="DM Sans"/>
              <a:ea typeface="DM Sans"/>
              <a:cs typeface="DM Sans"/>
              <a:sym typeface="DM Sans"/>
            </a:endParaRPr>
          </a:p>
        </p:txBody>
      </p:sp>
      <p:sp>
        <p:nvSpPr>
          <p:cNvPr id="838" name="Google Shape;838;p197"/>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HANDS ON LAB</a:t>
            </a:r>
            <a:endParaRPr>
              <a:latin typeface="DM Sans"/>
              <a:ea typeface="DM Sans"/>
              <a:cs typeface="DM Sans"/>
              <a:sym typeface="DM Sans"/>
            </a:endParaRPr>
          </a:p>
        </p:txBody>
      </p:sp>
      <p:sp>
        <p:nvSpPr>
          <p:cNvPr id="839" name="Google Shape;839;p197"/>
          <p:cNvSpPr txBox="1"/>
          <p:nvPr/>
        </p:nvSpPr>
        <p:spPr>
          <a:xfrm>
            <a:off x="394800" y="1704300"/>
            <a:ext cx="8139300" cy="350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dirty="0">
                <a:latin typeface="DM Sans"/>
                <a:ea typeface="DM Sans"/>
                <a:cs typeface="DM Sans"/>
                <a:sym typeface="DM Sans"/>
              </a:rPr>
              <a:t>¿Cómo lo hacemos? </a:t>
            </a:r>
            <a:r>
              <a:rPr lang="es" sz="1350" b="1" dirty="0">
                <a:latin typeface="DM Sans"/>
                <a:ea typeface="DM Sans"/>
                <a:cs typeface="DM Sans"/>
                <a:sym typeface="DM Sans"/>
              </a:rPr>
              <a:t>Se creará una clase que permitirá llevar una gestión completa de usuarios que deseen acceder a dichos eventos.</a:t>
            </a:r>
            <a:endParaRPr sz="1350" b="1" dirty="0">
              <a:latin typeface="DM Sans"/>
              <a:ea typeface="DM Sans"/>
              <a:cs typeface="DM Sans"/>
              <a:sym typeface="DM Sans"/>
            </a:endParaRPr>
          </a:p>
          <a:p>
            <a:pPr marL="0" lvl="0" indent="0" algn="l" rtl="0">
              <a:spcBef>
                <a:spcPts val="0"/>
              </a:spcBef>
              <a:spcAft>
                <a:spcPts val="0"/>
              </a:spcAft>
              <a:buNone/>
            </a:pPr>
            <a:endParaRPr sz="1350" b="1" dirty="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dirty="0">
                <a:latin typeface="DM Sans"/>
                <a:ea typeface="DM Sans"/>
                <a:cs typeface="DM Sans"/>
                <a:sym typeface="DM Sans"/>
              </a:rPr>
              <a:t>Definir clase TicketManager, el cual tendrá un arreglo de eventos que iniciará vacío</a:t>
            </a:r>
            <a:endParaRPr sz="1350" dirty="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dirty="0">
                <a:latin typeface="DM Sans"/>
                <a:ea typeface="DM Sans"/>
                <a:cs typeface="DM Sans"/>
                <a:sym typeface="DM Sans"/>
              </a:rPr>
              <a:t>La clase debe contar con una variable privada “precioBaseDeGanancia”, la cual añadirá un costo adicional al precio de cada evento.</a:t>
            </a:r>
            <a:endParaRPr sz="1350" dirty="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dirty="0">
                <a:latin typeface="DM Sans"/>
                <a:ea typeface="DM Sans"/>
                <a:cs typeface="DM Sans"/>
                <a:sym typeface="DM Sans"/>
              </a:rPr>
              <a:t>Debe contar con el método “getEventos” El cual mostrará los eventos guardados.</a:t>
            </a:r>
            <a:endParaRPr sz="1350" dirty="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dirty="0">
                <a:latin typeface="DM Sans"/>
                <a:ea typeface="DM Sans"/>
                <a:cs typeface="DM Sans"/>
                <a:sym typeface="DM Sans"/>
              </a:rPr>
              <a:t>Debe contar con el método “agregarEvento” El cual recibirá los siguientes parámetros:</a:t>
            </a:r>
            <a:endParaRPr sz="1350" dirty="0">
              <a:latin typeface="DM Sans"/>
              <a:ea typeface="DM Sans"/>
              <a:cs typeface="DM Sans"/>
              <a:sym typeface="DM Sans"/>
            </a:endParaRPr>
          </a:p>
          <a:p>
            <a:pPr marL="914400" lvl="1" indent="-314325" algn="l" rtl="0">
              <a:spcBef>
                <a:spcPts val="0"/>
              </a:spcBef>
              <a:spcAft>
                <a:spcPts val="0"/>
              </a:spcAft>
              <a:buSzPts val="1350"/>
              <a:buFont typeface="DM Sans"/>
              <a:buChar char="○"/>
            </a:pPr>
            <a:r>
              <a:rPr lang="es" sz="1350" dirty="0">
                <a:latin typeface="DM Sans"/>
                <a:ea typeface="DM Sans"/>
                <a:cs typeface="DM Sans"/>
                <a:sym typeface="DM Sans"/>
              </a:rPr>
              <a:t>nombre</a:t>
            </a:r>
            <a:endParaRPr sz="1350" dirty="0">
              <a:latin typeface="DM Sans"/>
              <a:ea typeface="DM Sans"/>
              <a:cs typeface="DM Sans"/>
              <a:sym typeface="DM Sans"/>
            </a:endParaRPr>
          </a:p>
          <a:p>
            <a:pPr marL="914400" lvl="1" indent="-314325" algn="l" rtl="0">
              <a:spcBef>
                <a:spcPts val="0"/>
              </a:spcBef>
              <a:spcAft>
                <a:spcPts val="0"/>
              </a:spcAft>
              <a:buSzPts val="1350"/>
              <a:buFont typeface="DM Sans"/>
              <a:buChar char="○"/>
            </a:pPr>
            <a:r>
              <a:rPr lang="es" sz="1350" dirty="0">
                <a:latin typeface="DM Sans"/>
                <a:ea typeface="DM Sans"/>
                <a:cs typeface="DM Sans"/>
                <a:sym typeface="DM Sans"/>
              </a:rPr>
              <a:t>lugar</a:t>
            </a:r>
            <a:endParaRPr sz="1350" dirty="0">
              <a:latin typeface="DM Sans"/>
              <a:ea typeface="DM Sans"/>
              <a:cs typeface="DM Sans"/>
              <a:sym typeface="DM Sans"/>
            </a:endParaRPr>
          </a:p>
          <a:p>
            <a:pPr marL="914400" lvl="1" indent="-314325" algn="l" rtl="0">
              <a:spcBef>
                <a:spcPts val="0"/>
              </a:spcBef>
              <a:spcAft>
                <a:spcPts val="0"/>
              </a:spcAft>
              <a:buSzPts val="1350"/>
              <a:buFont typeface="DM Sans"/>
              <a:buChar char="○"/>
            </a:pPr>
            <a:r>
              <a:rPr lang="es" sz="1350" dirty="0">
                <a:latin typeface="DM Sans"/>
                <a:ea typeface="DM Sans"/>
                <a:cs typeface="DM Sans"/>
                <a:sym typeface="DM Sans"/>
              </a:rPr>
              <a:t>precio (deberá agregarse un 0.15 del valor original)</a:t>
            </a:r>
            <a:endParaRPr sz="1350" dirty="0">
              <a:latin typeface="DM Sans"/>
              <a:ea typeface="DM Sans"/>
              <a:cs typeface="DM Sans"/>
              <a:sym typeface="DM Sans"/>
            </a:endParaRPr>
          </a:p>
          <a:p>
            <a:pPr marL="914400" lvl="1" indent="-314325" algn="l" rtl="0">
              <a:spcBef>
                <a:spcPts val="0"/>
              </a:spcBef>
              <a:spcAft>
                <a:spcPts val="0"/>
              </a:spcAft>
              <a:buSzPts val="1350"/>
              <a:buFont typeface="DM Sans"/>
              <a:buChar char="○"/>
            </a:pPr>
            <a:r>
              <a:rPr lang="es" sz="1350" dirty="0">
                <a:latin typeface="DM Sans"/>
                <a:ea typeface="DM Sans"/>
                <a:cs typeface="DM Sans"/>
                <a:sym typeface="DM Sans"/>
              </a:rPr>
              <a:t>capacidad (50 por defecto)</a:t>
            </a:r>
            <a:endParaRPr sz="1350" dirty="0">
              <a:latin typeface="DM Sans"/>
              <a:ea typeface="DM Sans"/>
              <a:cs typeface="DM Sans"/>
              <a:sym typeface="DM Sans"/>
            </a:endParaRPr>
          </a:p>
          <a:p>
            <a:pPr marL="914400" lvl="1" indent="-314325" algn="l" rtl="0">
              <a:spcBef>
                <a:spcPts val="0"/>
              </a:spcBef>
              <a:spcAft>
                <a:spcPts val="0"/>
              </a:spcAft>
              <a:buSzPts val="1350"/>
              <a:buFont typeface="DM Sans"/>
              <a:buChar char="○"/>
            </a:pPr>
            <a:r>
              <a:rPr lang="es" sz="1350" dirty="0">
                <a:latin typeface="DM Sans"/>
                <a:ea typeface="DM Sans"/>
                <a:cs typeface="DM Sans"/>
                <a:sym typeface="DM Sans"/>
              </a:rPr>
              <a:t>fecha (hoy por defecto)</a:t>
            </a:r>
            <a:endParaRPr sz="1350" dirty="0">
              <a:latin typeface="DM Sans"/>
              <a:ea typeface="DM Sans"/>
              <a:cs typeface="DM Sans"/>
              <a:sym typeface="DM Sans"/>
            </a:endParaRPr>
          </a:p>
          <a:p>
            <a:pPr marL="457200" lvl="0" indent="0" algn="l" rtl="0">
              <a:spcBef>
                <a:spcPts val="0"/>
              </a:spcBef>
              <a:spcAft>
                <a:spcPts val="0"/>
              </a:spcAft>
              <a:buNone/>
            </a:pPr>
            <a:r>
              <a:rPr lang="es" sz="1350" dirty="0">
                <a:latin typeface="DM Sans"/>
                <a:ea typeface="DM Sans"/>
                <a:cs typeface="DM Sans"/>
                <a:sym typeface="DM Sans"/>
              </a:rPr>
              <a:t>El método deberá crear además el campo id autoincrementable y el campo “participantes” que siempre iniciará con un arreglo vacío.</a:t>
            </a:r>
            <a:endParaRPr sz="1350" dirty="0">
              <a:latin typeface="DM Sans"/>
              <a:ea typeface="DM Sans"/>
              <a:cs typeface="DM Sans"/>
              <a:sym typeface="DM Sans"/>
            </a:endParaRPr>
          </a:p>
          <a:p>
            <a:pPr marL="457200" lvl="0" indent="0" algn="l" rtl="0">
              <a:lnSpc>
                <a:spcPct val="115000"/>
              </a:lnSpc>
              <a:spcBef>
                <a:spcPts val="0"/>
              </a:spcBef>
              <a:spcAft>
                <a:spcPts val="0"/>
              </a:spcAft>
              <a:buNone/>
            </a:pPr>
            <a:endParaRPr sz="1350" dirty="0">
              <a:latin typeface="DM Sans"/>
              <a:ea typeface="DM Sans"/>
              <a:cs typeface="DM Sans"/>
              <a:sym typeface="DM Sans"/>
            </a:endParaRPr>
          </a:p>
        </p:txBody>
      </p:sp>
    </p:spTree>
    <p:extLst>
      <p:ext uri="{BB962C8B-B14F-4D97-AF65-F5344CB8AC3E}">
        <p14:creationId xmlns:p14="http://schemas.microsoft.com/office/powerpoint/2010/main" val="38700804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pic>
        <p:nvPicPr>
          <p:cNvPr id="844" name="Google Shape;844;p198"/>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845" name="Google Shape;845;p198"/>
          <p:cNvSpPr txBox="1"/>
          <p:nvPr/>
        </p:nvSpPr>
        <p:spPr>
          <a:xfrm>
            <a:off x="322975" y="1722275"/>
            <a:ext cx="7969500" cy="28860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Debe contar con un método “agregarUsuario” El cual recibirá:</a:t>
            </a:r>
            <a:endParaRPr sz="1350">
              <a:latin typeface="DM Sans"/>
              <a:ea typeface="DM Sans"/>
              <a:cs typeface="DM Sans"/>
              <a:sym typeface="DM Sans"/>
            </a:endParaRPr>
          </a:p>
          <a:p>
            <a:pPr marL="914400" marR="0" lvl="1" indent="-314325" algn="l" rtl="0">
              <a:lnSpc>
                <a:spcPct val="100000"/>
              </a:lnSpc>
              <a:spcBef>
                <a:spcPts val="0"/>
              </a:spcBef>
              <a:spcAft>
                <a:spcPts val="0"/>
              </a:spcAft>
              <a:buSzPts val="1350"/>
              <a:buFont typeface="DM Sans"/>
              <a:buChar char="○"/>
            </a:pPr>
            <a:r>
              <a:rPr lang="es" sz="1350">
                <a:latin typeface="DM Sans"/>
                <a:ea typeface="DM Sans"/>
                <a:cs typeface="DM Sans"/>
                <a:sym typeface="DM Sans"/>
              </a:rPr>
              <a:t>id del evento (debe existir, agregar validaciones)</a:t>
            </a:r>
            <a:endParaRPr sz="1350">
              <a:latin typeface="DM Sans"/>
              <a:ea typeface="DM Sans"/>
              <a:cs typeface="DM Sans"/>
              <a:sym typeface="DM Sans"/>
            </a:endParaRPr>
          </a:p>
          <a:p>
            <a:pPr marL="914400" marR="0" lvl="1" indent="-314325" algn="l" rtl="0">
              <a:lnSpc>
                <a:spcPct val="100000"/>
              </a:lnSpc>
              <a:spcBef>
                <a:spcPts val="0"/>
              </a:spcBef>
              <a:spcAft>
                <a:spcPts val="0"/>
              </a:spcAft>
              <a:buSzPts val="1350"/>
              <a:buFont typeface="DM Sans"/>
              <a:buChar char="○"/>
            </a:pPr>
            <a:r>
              <a:rPr lang="es" sz="1350">
                <a:latin typeface="DM Sans"/>
                <a:ea typeface="DM Sans"/>
                <a:cs typeface="DM Sans"/>
                <a:sym typeface="DM Sans"/>
              </a:rPr>
              <a:t>id del usuario</a:t>
            </a:r>
            <a:endParaRPr sz="1350">
              <a:latin typeface="DM Sans"/>
              <a:ea typeface="DM Sans"/>
              <a:cs typeface="DM Sans"/>
              <a:sym typeface="DM Sans"/>
            </a:endParaRPr>
          </a:p>
          <a:p>
            <a:pPr marL="457200" marR="0" lvl="0" indent="0" algn="l" rtl="0">
              <a:lnSpc>
                <a:spcPct val="100000"/>
              </a:lnSpc>
              <a:spcBef>
                <a:spcPts val="0"/>
              </a:spcBef>
              <a:spcAft>
                <a:spcPts val="0"/>
              </a:spcAft>
              <a:buNone/>
            </a:pPr>
            <a:r>
              <a:rPr lang="es" sz="1350">
                <a:latin typeface="DM Sans"/>
                <a:ea typeface="DM Sans"/>
                <a:cs typeface="DM Sans"/>
                <a:sym typeface="DM Sans"/>
              </a:rPr>
              <a:t>El método debe evaluar que el evento exista y que el usuario no haya estado registrado previamente (validación de fecha y capacidad se evitará para no alargar el reto)</a:t>
            </a:r>
            <a:endParaRPr sz="1350">
              <a:latin typeface="DM Sans"/>
              <a:ea typeface="DM Sans"/>
              <a:cs typeface="DM Sans"/>
              <a:sym typeface="DM Sans"/>
            </a:endParaRPr>
          </a:p>
          <a:p>
            <a:pPr marL="457200" marR="0" lvl="0" indent="0" algn="l" rtl="0">
              <a:lnSpc>
                <a:spcPct val="100000"/>
              </a:lnSpc>
              <a:spcBef>
                <a:spcPts val="0"/>
              </a:spcBef>
              <a:spcAft>
                <a:spcPts val="0"/>
              </a:spcAft>
              <a:buNone/>
            </a:pPr>
            <a:r>
              <a:rPr lang="es" sz="1350">
                <a:latin typeface="DM Sans"/>
                <a:ea typeface="DM Sans"/>
                <a:cs typeface="DM Sans"/>
                <a:sym typeface="DM Sans"/>
              </a:rPr>
              <a:t>Si todo está en orden, debe agregar el id del usuario en el arreglo “participantes” de ese evento.</a:t>
            </a:r>
            <a:endParaRPr sz="1350">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Debe contar con un método “ponerEventoEnGira” El cual recibirá:</a:t>
            </a:r>
            <a:endParaRPr sz="1350">
              <a:latin typeface="DM Sans"/>
              <a:ea typeface="DM Sans"/>
              <a:cs typeface="DM Sans"/>
              <a:sym typeface="DM Sans"/>
            </a:endParaRPr>
          </a:p>
          <a:p>
            <a:pPr marL="914400" marR="0" lvl="1" indent="-314325" algn="l" rtl="0">
              <a:lnSpc>
                <a:spcPct val="100000"/>
              </a:lnSpc>
              <a:spcBef>
                <a:spcPts val="0"/>
              </a:spcBef>
              <a:spcAft>
                <a:spcPts val="0"/>
              </a:spcAft>
              <a:buSzPts val="1350"/>
              <a:buFont typeface="DM Sans"/>
              <a:buChar char="○"/>
            </a:pPr>
            <a:r>
              <a:rPr lang="es" sz="1350">
                <a:latin typeface="DM Sans"/>
                <a:ea typeface="DM Sans"/>
                <a:cs typeface="DM Sans"/>
                <a:sym typeface="DM Sans"/>
              </a:rPr>
              <a:t>id del evento</a:t>
            </a:r>
            <a:endParaRPr sz="1350">
              <a:latin typeface="DM Sans"/>
              <a:ea typeface="DM Sans"/>
              <a:cs typeface="DM Sans"/>
              <a:sym typeface="DM Sans"/>
            </a:endParaRPr>
          </a:p>
          <a:p>
            <a:pPr marL="914400" marR="0" lvl="1" indent="-314325" algn="l" rtl="0">
              <a:lnSpc>
                <a:spcPct val="100000"/>
              </a:lnSpc>
              <a:spcBef>
                <a:spcPts val="0"/>
              </a:spcBef>
              <a:spcAft>
                <a:spcPts val="0"/>
              </a:spcAft>
              <a:buSzPts val="1350"/>
              <a:buFont typeface="DM Sans"/>
              <a:buChar char="○"/>
            </a:pPr>
            <a:r>
              <a:rPr lang="es" sz="1350">
                <a:latin typeface="DM Sans"/>
                <a:ea typeface="DM Sans"/>
                <a:cs typeface="DM Sans"/>
                <a:sym typeface="DM Sans"/>
              </a:rPr>
              <a:t>nueva localidad</a:t>
            </a:r>
            <a:endParaRPr sz="1350">
              <a:latin typeface="DM Sans"/>
              <a:ea typeface="DM Sans"/>
              <a:cs typeface="DM Sans"/>
              <a:sym typeface="DM Sans"/>
            </a:endParaRPr>
          </a:p>
          <a:p>
            <a:pPr marL="914400" marR="0" lvl="1" indent="-314325" algn="l" rtl="0">
              <a:lnSpc>
                <a:spcPct val="100000"/>
              </a:lnSpc>
              <a:spcBef>
                <a:spcPts val="0"/>
              </a:spcBef>
              <a:spcAft>
                <a:spcPts val="0"/>
              </a:spcAft>
              <a:buSzPts val="1350"/>
              <a:buFont typeface="DM Sans"/>
              <a:buChar char="○"/>
            </a:pPr>
            <a:r>
              <a:rPr lang="es" sz="1350">
                <a:latin typeface="DM Sans"/>
                <a:ea typeface="DM Sans"/>
                <a:cs typeface="DM Sans"/>
                <a:sym typeface="DM Sans"/>
              </a:rPr>
              <a:t>nueva fecha</a:t>
            </a:r>
            <a:endParaRPr sz="1350">
              <a:latin typeface="DM Sans"/>
              <a:ea typeface="DM Sans"/>
              <a:cs typeface="DM Sans"/>
              <a:sym typeface="DM Sans"/>
            </a:endParaRPr>
          </a:p>
          <a:p>
            <a:pPr marL="457200" marR="0" lvl="0" indent="0" algn="l" rtl="0">
              <a:lnSpc>
                <a:spcPct val="100000"/>
              </a:lnSpc>
              <a:spcBef>
                <a:spcPts val="0"/>
              </a:spcBef>
              <a:spcAft>
                <a:spcPts val="0"/>
              </a:spcAft>
              <a:buNone/>
            </a:pPr>
            <a:r>
              <a:rPr lang="es" sz="1350">
                <a:latin typeface="DM Sans"/>
                <a:ea typeface="DM Sans"/>
                <a:cs typeface="DM Sans"/>
                <a:sym typeface="DM Sans"/>
              </a:rPr>
              <a:t>El método debe copiar el evento existente, con una nueva localidad, nueva fecha, nuevo id y sus participantes vacíos (Usar spread operator para el resto de las propiedades)</a:t>
            </a:r>
            <a:endParaRPr sz="1350">
              <a:latin typeface="DM Sans"/>
              <a:ea typeface="DM Sans"/>
              <a:cs typeface="DM Sans"/>
              <a:sym typeface="DM Sans"/>
            </a:endParaRPr>
          </a:p>
        </p:txBody>
      </p:sp>
      <p:grpSp>
        <p:nvGrpSpPr>
          <p:cNvPr id="846" name="Google Shape;846;p198"/>
          <p:cNvGrpSpPr/>
          <p:nvPr/>
        </p:nvGrpSpPr>
        <p:grpSpPr>
          <a:xfrm>
            <a:off x="457350" y="468286"/>
            <a:ext cx="431074" cy="431074"/>
            <a:chOff x="473351" y="619523"/>
            <a:chExt cx="738900" cy="738900"/>
          </a:xfrm>
        </p:grpSpPr>
        <p:sp>
          <p:nvSpPr>
            <p:cNvPr id="847" name="Google Shape;847;p198"/>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48" name="Google Shape;848;p198" title="ícono de actividad colaborativa"/>
            <p:cNvPicPr preferRelativeResize="0"/>
            <p:nvPr/>
          </p:nvPicPr>
          <p:blipFill>
            <a:blip r:embed="rId4">
              <a:alphaModFix/>
            </a:blip>
            <a:stretch>
              <a:fillRect/>
            </a:stretch>
          </p:blipFill>
          <p:spPr>
            <a:xfrm>
              <a:off x="616475" y="762647"/>
              <a:ext cx="452650" cy="452650"/>
            </a:xfrm>
            <a:prstGeom prst="rect">
              <a:avLst/>
            </a:prstGeom>
            <a:noFill/>
            <a:ln>
              <a:noFill/>
            </a:ln>
          </p:spPr>
        </p:pic>
      </p:grpSp>
      <p:sp>
        <p:nvSpPr>
          <p:cNvPr id="849" name="Google Shape;849;p198"/>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HANDS ON LAB</a:t>
            </a:r>
            <a:endParaRPr>
              <a:latin typeface="DM Sans"/>
              <a:ea typeface="DM Sans"/>
              <a:cs typeface="DM Sans"/>
              <a:sym typeface="DM Sans"/>
            </a:endParaRPr>
          </a:p>
        </p:txBody>
      </p:sp>
      <p:sp>
        <p:nvSpPr>
          <p:cNvPr id="850" name="Google Shape;850;p198"/>
          <p:cNvSpPr txBox="1"/>
          <p:nvPr/>
        </p:nvSpPr>
        <p:spPr>
          <a:xfrm>
            <a:off x="394800" y="899375"/>
            <a:ext cx="85674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Registrador de tickets de eventos</a:t>
            </a:r>
            <a:endParaRPr sz="3900" b="1">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13600849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202"/>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¿Preguntas?</a:t>
            </a: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205"/>
          <p:cNvSpPr txBox="1"/>
          <p:nvPr/>
        </p:nvSpPr>
        <p:spPr>
          <a:xfrm>
            <a:off x="2382900" y="2171550"/>
            <a:ext cx="43782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rgbClr val="FFFFFF"/>
                </a:solidFill>
                <a:latin typeface="DM Sans"/>
                <a:ea typeface="DM Sans"/>
                <a:cs typeface="DM Sans"/>
                <a:sym typeface="DM Sans"/>
              </a:rPr>
              <a:t>Muchas gracias</a:t>
            </a:r>
            <a:r>
              <a:rPr lang="es" sz="4000" b="1" i="0" u="none" strike="noStrike" cap="none">
                <a:solidFill>
                  <a:srgbClr val="EAFF6A"/>
                </a:solidFill>
                <a:latin typeface="DM Sans"/>
                <a:ea typeface="DM Sans"/>
                <a:cs typeface="DM Sans"/>
                <a:sym typeface="DM Sans"/>
              </a:rPr>
              <a:t>.</a:t>
            </a:r>
            <a:endParaRPr sz="4000" b="0" i="0" u="none" strike="noStrike" cap="none">
              <a:solidFill>
                <a:srgbClr val="EAFF6A"/>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pic>
        <p:nvPicPr>
          <p:cNvPr id="910" name="Google Shape;910;p206" title="Hashtag &quot;democratizando la educación&quot;"/>
          <p:cNvPicPr preferRelativeResize="0"/>
          <p:nvPr/>
        </p:nvPicPr>
        <p:blipFill rotWithShape="1">
          <a:blip r:embed="rId3">
            <a:alphaModFix/>
          </a:blip>
          <a:srcRect/>
          <a:stretch/>
        </p:blipFill>
        <p:spPr>
          <a:xfrm>
            <a:off x="1609675" y="2410500"/>
            <a:ext cx="5924650" cy="322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162"/>
          <p:cNvSpPr txBox="1"/>
          <p:nvPr/>
        </p:nvSpPr>
        <p:spPr>
          <a:xfrm>
            <a:off x="1199807" y="1168980"/>
            <a:ext cx="6221400" cy="2649926"/>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3200" b="1" dirty="0">
                <a:solidFill>
                  <a:schemeClr val="lt1"/>
                </a:solidFill>
                <a:latin typeface="DM Sans"/>
                <a:ea typeface="DM Sans"/>
                <a:cs typeface="DM Sans"/>
                <a:sym typeface="DM Sans"/>
              </a:rPr>
              <a:t>AfterClass 01</a:t>
            </a:r>
          </a:p>
          <a:p>
            <a:pPr marL="0" marR="0" lvl="0" indent="0" algn="ctr" rtl="0">
              <a:lnSpc>
                <a:spcPct val="90000"/>
              </a:lnSpc>
              <a:spcBef>
                <a:spcPts val="0"/>
              </a:spcBef>
              <a:spcAft>
                <a:spcPts val="0"/>
              </a:spcAft>
              <a:buClr>
                <a:srgbClr val="000000"/>
              </a:buClr>
              <a:buSzPts val="4000"/>
              <a:buFont typeface="Arial"/>
              <a:buNone/>
            </a:pPr>
            <a:endParaRPr lang="es" sz="3200" b="1" dirty="0">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800" b="1" dirty="0">
                <a:solidFill>
                  <a:schemeClr val="lt1"/>
                </a:solidFill>
                <a:latin typeface="DM Sans"/>
                <a:ea typeface="DM Sans"/>
                <a:cs typeface="DM Sans"/>
                <a:sym typeface="DM Sans"/>
              </a:rPr>
              <a:t>Javascript</a:t>
            </a:r>
            <a:endParaRPr lang="es" sz="4000" b="1" dirty="0">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AR" sz="1800" b="1" dirty="0">
                <a:solidFill>
                  <a:schemeClr val="lt1"/>
                </a:solidFill>
                <a:latin typeface="DM Sans"/>
                <a:ea typeface="DM Sans"/>
                <a:cs typeface="DM Sans"/>
                <a:sym typeface="DM Sans"/>
              </a:rPr>
              <a:t>y</a:t>
            </a:r>
            <a:endParaRPr lang="es" sz="1800" b="1" dirty="0">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000" b="1" dirty="0">
                <a:solidFill>
                  <a:schemeClr val="lt1"/>
                </a:solidFill>
                <a:latin typeface="DM Sans"/>
                <a:ea typeface="DM Sans"/>
                <a:cs typeface="DM Sans"/>
                <a:sym typeface="DM Sans"/>
              </a:rPr>
              <a:t> </a:t>
            </a:r>
            <a:r>
              <a:rPr lang="es" sz="4800" b="1" dirty="0">
                <a:solidFill>
                  <a:schemeClr val="accent6"/>
                </a:solidFill>
                <a:latin typeface="DM Sans"/>
                <a:ea typeface="DM Sans"/>
                <a:cs typeface="DM Sans"/>
                <a:sym typeface="DM Sans"/>
              </a:rPr>
              <a:t>ECMAScript</a:t>
            </a:r>
            <a:endParaRPr sz="4000" b="1" i="0" u="none" strike="noStrike" cap="none" dirty="0">
              <a:solidFill>
                <a:srgbClr val="EAFF6A"/>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163"/>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Repaso</a:t>
            </a:r>
            <a:endParaRPr sz="3500" b="1">
              <a:solidFill>
                <a:srgbClr val="EAFF6A"/>
              </a:solidFill>
              <a:latin typeface="DM Sans"/>
              <a:ea typeface="DM Sans"/>
              <a:cs typeface="DM Sans"/>
              <a:sym typeface="DM Sans"/>
            </a:endParaRPr>
          </a:p>
        </p:txBody>
      </p:sp>
      <p:grpSp>
        <p:nvGrpSpPr>
          <p:cNvPr id="576" name="Google Shape;576;p163"/>
          <p:cNvGrpSpPr/>
          <p:nvPr/>
        </p:nvGrpSpPr>
        <p:grpSpPr>
          <a:xfrm>
            <a:off x="473351" y="619523"/>
            <a:ext cx="738900" cy="738900"/>
            <a:chOff x="473351" y="619523"/>
            <a:chExt cx="738900" cy="738900"/>
          </a:xfrm>
        </p:grpSpPr>
        <p:sp>
          <p:nvSpPr>
            <p:cNvPr id="577" name="Google Shape;577;p163"/>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8" name="Google Shape;578;p163" title="ícono de repas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580" name="Google Shape;580;p163"/>
          <p:cNvSpPr txBox="1"/>
          <p:nvPr/>
        </p:nvSpPr>
        <p:spPr>
          <a:xfrm>
            <a:off x="783772" y="1943709"/>
            <a:ext cx="7550903" cy="807883"/>
          </a:xfrm>
          <a:prstGeom prst="rect">
            <a:avLst/>
          </a:prstGeom>
          <a:noFill/>
          <a:ln>
            <a:noFill/>
          </a:ln>
        </p:spPr>
        <p:txBody>
          <a:bodyPr spcFirstLastPara="1" wrap="square" lIns="91425" tIns="91425" rIns="91425" bIns="91425" anchor="t" anchorCtr="0">
            <a:spAutoFit/>
          </a:bodyPr>
          <a:lstStyle/>
          <a:p>
            <a:pPr marL="457200" lvl="0" indent="-314325" algn="l" rtl="0">
              <a:spcBef>
                <a:spcPts val="0"/>
              </a:spcBef>
              <a:spcAft>
                <a:spcPts val="0"/>
              </a:spcAft>
              <a:buClr>
                <a:schemeClr val="accent6"/>
              </a:buClr>
              <a:buSzPts val="1350"/>
              <a:buFont typeface="DM Sans"/>
              <a:buChar char="✓"/>
            </a:pPr>
            <a:r>
              <a:rPr lang="es" sz="1350" dirty="0">
                <a:solidFill>
                  <a:schemeClr val="lt1"/>
                </a:solidFill>
                <a:latin typeface="DM Sans"/>
                <a:ea typeface="DM Sans"/>
                <a:cs typeface="DM Sans"/>
                <a:sym typeface="DM Sans"/>
              </a:rPr>
              <a:t>ECMAScript definirá los estándares y funcionalidades que tendrá el lenguaje de programación javascript, con el fin de que los navegadores se ajusten a ello y pueda existir una compatibilidad más controlada.</a:t>
            </a:r>
            <a:endParaRPr sz="1350" dirty="0">
              <a:solidFill>
                <a:schemeClr val="lt1"/>
              </a:solidFill>
              <a:latin typeface="DM Sans"/>
              <a:ea typeface="DM Sans"/>
              <a:cs typeface="DM Sans"/>
              <a:sym typeface="DM Sans"/>
            </a:endParaRPr>
          </a:p>
        </p:txBody>
      </p:sp>
      <p:sp>
        <p:nvSpPr>
          <p:cNvPr id="3" name="CuadroTexto 2">
            <a:extLst>
              <a:ext uri="{FF2B5EF4-FFF2-40B4-BE49-F238E27FC236}">
                <a16:creationId xmlns:a16="http://schemas.microsoft.com/office/drawing/2014/main" id="{CBB38FE7-D36B-8252-6940-C6F48D16DBCE}"/>
              </a:ext>
            </a:extLst>
          </p:cNvPr>
          <p:cNvSpPr txBox="1"/>
          <p:nvPr/>
        </p:nvSpPr>
        <p:spPr>
          <a:xfrm>
            <a:off x="2724290" y="3469337"/>
            <a:ext cx="3257120" cy="523220"/>
          </a:xfrm>
          <a:prstGeom prst="rect">
            <a:avLst/>
          </a:prstGeom>
          <a:noFill/>
        </p:spPr>
        <p:txBody>
          <a:bodyPr wrap="square">
            <a:spAutoFit/>
          </a:bodyPr>
          <a:lstStyle/>
          <a:p>
            <a:r>
              <a:rPr lang="es-AR" b="1" dirty="0">
                <a:solidFill>
                  <a:schemeClr val="bg1"/>
                </a:solidFill>
                <a:hlinkClick r:id="rId4"/>
              </a:rPr>
              <a:t>https://www.ecma-international.org/</a:t>
            </a:r>
            <a:endParaRPr lang="es-AR" b="1" dirty="0">
              <a:solidFill>
                <a:schemeClr val="bg1"/>
              </a:solidFill>
            </a:endParaRPr>
          </a:p>
          <a:p>
            <a:endParaRPr lang="es-AR" b="1"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165"/>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Punto de partida: ES6</a:t>
            </a:r>
            <a:endParaRPr sz="4000" b="1">
              <a:solidFill>
                <a:schemeClr val="dk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166"/>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ECMAScript 6</a:t>
            </a:r>
            <a:endParaRPr sz="4000" b="1" i="0" u="none" strike="noStrike" cap="none">
              <a:solidFill>
                <a:schemeClr val="dk1"/>
              </a:solidFill>
              <a:latin typeface="DM Sans"/>
              <a:ea typeface="DM Sans"/>
              <a:cs typeface="DM Sans"/>
              <a:sym typeface="DM Sans"/>
            </a:endParaRPr>
          </a:p>
        </p:txBody>
      </p:sp>
      <p:sp>
        <p:nvSpPr>
          <p:cNvPr id="607" name="Google Shape;607;p166"/>
          <p:cNvSpPr txBox="1"/>
          <p:nvPr/>
        </p:nvSpPr>
        <p:spPr>
          <a:xfrm>
            <a:off x="473350" y="1502538"/>
            <a:ext cx="3834600" cy="143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Desde ES5 en 2009, hubo un largo período de tiempo en el cual no hubo grandes actualizaciones en los estándares del lenguaje. Hasta ECMAScript 6 en 2015, el cual supuso una revolución en el lenguaje debido a sus grandes cambios.</a:t>
            </a:r>
            <a:endParaRPr sz="1350" b="1" i="0" u="none" strike="noStrike" cap="none">
              <a:solidFill>
                <a:srgbClr val="000000"/>
              </a:solidFill>
              <a:latin typeface="DM Sans"/>
              <a:ea typeface="DM Sans"/>
              <a:cs typeface="DM Sans"/>
              <a:sym typeface="DM Sans"/>
            </a:endParaRPr>
          </a:p>
        </p:txBody>
      </p:sp>
      <p:sp>
        <p:nvSpPr>
          <p:cNvPr id="608" name="Google Shape;608;p166"/>
          <p:cNvSpPr txBox="1"/>
          <p:nvPr/>
        </p:nvSpPr>
        <p:spPr>
          <a:xfrm>
            <a:off x="4527575" y="1502538"/>
            <a:ext cx="38346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La salida de ES6 marcó un antes y un después en la historia del lenguaje, ya que a partir de éste se lo comenzó a considerar una implementación “moderna”.</a:t>
            </a:r>
            <a:endParaRPr sz="1350" i="0" u="none" strike="noStrike" cap="none">
              <a:solidFill>
                <a:srgbClr val="000000"/>
              </a:solidFill>
              <a:latin typeface="DM Sans"/>
              <a:ea typeface="DM Sans"/>
              <a:cs typeface="DM Sans"/>
              <a:sym typeface="DM Sans"/>
            </a:endParaRPr>
          </a:p>
        </p:txBody>
      </p:sp>
      <p:pic>
        <p:nvPicPr>
          <p:cNvPr id="2" name="Google Shape;621;p168">
            <a:extLst>
              <a:ext uri="{FF2B5EF4-FFF2-40B4-BE49-F238E27FC236}">
                <a16:creationId xmlns:a16="http://schemas.microsoft.com/office/drawing/2014/main" id="{E63E4310-CF8E-DA9A-C2D6-D99BF4D044F3}"/>
              </a:ext>
            </a:extLst>
          </p:cNvPr>
          <p:cNvPicPr preferRelativeResize="0"/>
          <p:nvPr/>
        </p:nvPicPr>
        <p:blipFill>
          <a:blip r:embed="rId3">
            <a:alphaModFix/>
          </a:blip>
          <a:stretch>
            <a:fillRect/>
          </a:stretch>
        </p:blipFill>
        <p:spPr>
          <a:xfrm>
            <a:off x="3968643" y="2927885"/>
            <a:ext cx="3475172" cy="163001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167"/>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Javascript y ES7</a:t>
            </a:r>
            <a:endParaRPr sz="4000" b="1">
              <a:solidFill>
                <a:schemeClr val="dk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168"/>
          <p:cNvSpPr txBox="1"/>
          <p:nvPr/>
        </p:nvSpPr>
        <p:spPr>
          <a:xfrm>
            <a:off x="549525" y="782825"/>
            <a:ext cx="57129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¿Qué hay de nuevo?</a:t>
            </a:r>
            <a:endParaRPr sz="4000" b="1" i="0" u="none" strike="noStrike" cap="none">
              <a:solidFill>
                <a:schemeClr val="dk1"/>
              </a:solidFill>
              <a:latin typeface="DM Sans"/>
              <a:ea typeface="DM Sans"/>
              <a:cs typeface="DM Sans"/>
              <a:sym typeface="DM Sans"/>
            </a:endParaRPr>
          </a:p>
        </p:txBody>
      </p:sp>
      <p:pic>
        <p:nvPicPr>
          <p:cNvPr id="619" name="Google Shape;619;p168"/>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620" name="Google Shape;620;p168"/>
          <p:cNvSpPr txBox="1"/>
          <p:nvPr/>
        </p:nvSpPr>
        <p:spPr>
          <a:xfrm>
            <a:off x="601050" y="1885800"/>
            <a:ext cx="41097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Las principales funcionalidades de este release son:</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Se introduce el operador </a:t>
            </a:r>
            <a:r>
              <a:rPr lang="es" sz="1350" b="1">
                <a:latin typeface="DM Sans"/>
                <a:ea typeface="DM Sans"/>
                <a:cs typeface="DM Sans"/>
                <a:sym typeface="DM Sans"/>
              </a:rPr>
              <a:t>exponencial **</a:t>
            </a:r>
            <a:r>
              <a:rPr lang="es" sz="1350">
                <a:latin typeface="DM Sans"/>
                <a:ea typeface="DM Sans"/>
                <a:cs typeface="DM Sans"/>
                <a:sym typeface="DM Sans"/>
              </a:rPr>
              <a:t>, independizándose poco a poco de la librería Math.</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Manejo de </a:t>
            </a:r>
            <a:r>
              <a:rPr lang="es" sz="1350" b="1">
                <a:latin typeface="DM Sans"/>
                <a:ea typeface="DM Sans"/>
                <a:cs typeface="DM Sans"/>
                <a:sym typeface="DM Sans"/>
              </a:rPr>
              <a:t>array includes. </a:t>
            </a:r>
            <a:r>
              <a:rPr lang="es" sz="1350">
                <a:latin typeface="DM Sans"/>
                <a:ea typeface="DM Sans"/>
                <a:cs typeface="DM Sans"/>
                <a:sym typeface="DM Sans"/>
              </a:rPr>
              <a:t>Éste nos permitirá saber si algún elemento existe dentro del arreglo.</a:t>
            </a:r>
            <a:endParaRPr sz="1350">
              <a:latin typeface="DM Sans"/>
              <a:ea typeface="DM Sans"/>
              <a:cs typeface="DM Sans"/>
              <a:sym typeface="DM Sans"/>
            </a:endParaRPr>
          </a:p>
        </p:txBody>
      </p:sp>
      <p:pic>
        <p:nvPicPr>
          <p:cNvPr id="621" name="Google Shape;621;p168"/>
          <p:cNvPicPr preferRelativeResize="0"/>
          <p:nvPr/>
        </p:nvPicPr>
        <p:blipFill>
          <a:blip r:embed="rId4">
            <a:alphaModFix/>
          </a:blip>
          <a:stretch>
            <a:fillRect/>
          </a:stretch>
        </p:blipFill>
        <p:spPr>
          <a:xfrm>
            <a:off x="5096175" y="2150988"/>
            <a:ext cx="3475172" cy="163001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170"/>
          <p:cNvSpPr txBox="1"/>
          <p:nvPr/>
        </p:nvSpPr>
        <p:spPr>
          <a:xfrm>
            <a:off x="270475" y="345975"/>
            <a:ext cx="85983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None/>
            </a:pPr>
            <a:r>
              <a:rPr lang="es" sz="3500" b="1">
                <a:solidFill>
                  <a:schemeClr val="lt1"/>
                </a:solidFill>
                <a:latin typeface="DM Sans"/>
                <a:ea typeface="DM Sans"/>
                <a:cs typeface="DM Sans"/>
                <a:sym typeface="DM Sans"/>
              </a:rPr>
              <a:t>Ejemplo de uso de ** y  Array.includes</a:t>
            </a:r>
            <a:endParaRPr sz="3500" b="1">
              <a:solidFill>
                <a:schemeClr val="lt1"/>
              </a:solidFill>
              <a:latin typeface="DM Sans"/>
              <a:ea typeface="DM Sans"/>
              <a:cs typeface="DM Sans"/>
              <a:sym typeface="DM Sans"/>
            </a:endParaRPr>
          </a:p>
        </p:txBody>
      </p:sp>
      <p:pic>
        <p:nvPicPr>
          <p:cNvPr id="636" name="Google Shape;636;p170"/>
          <p:cNvPicPr preferRelativeResize="0"/>
          <p:nvPr/>
        </p:nvPicPr>
        <p:blipFill>
          <a:blip r:embed="rId3">
            <a:alphaModFix/>
          </a:blip>
          <a:stretch>
            <a:fillRect/>
          </a:stretch>
        </p:blipFill>
        <p:spPr>
          <a:xfrm>
            <a:off x="422275" y="1014500"/>
            <a:ext cx="8374701" cy="3369774"/>
          </a:xfrm>
          <a:prstGeom prst="rect">
            <a:avLst/>
          </a:prstGeom>
          <a:noFill/>
          <a:ln>
            <a:noFill/>
          </a:ln>
        </p:spPr>
      </p:pic>
      <p:sp>
        <p:nvSpPr>
          <p:cNvPr id="637" name="Google Shape;637;p170"/>
          <p:cNvSpPr txBox="1"/>
          <p:nvPr/>
        </p:nvSpPr>
        <p:spPr>
          <a:xfrm>
            <a:off x="170450" y="4696650"/>
            <a:ext cx="76182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endParaRPr sz="1100">
              <a:solidFill>
                <a:srgbClr val="999999"/>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2688</TotalTime>
  <Words>1510</Words>
  <Application>Microsoft Office PowerPoint</Application>
  <PresentationFormat>Presentación en pantalla (16:9)</PresentationFormat>
  <Paragraphs>134</Paragraphs>
  <Slides>27</Slides>
  <Notes>27</Notes>
  <HiddenSlides>0</HiddenSlides>
  <MMClips>0</MMClips>
  <ScaleCrop>false</ScaleCrop>
  <HeadingPairs>
    <vt:vector size="6" baseType="variant">
      <vt:variant>
        <vt:lpstr>Fuentes usadas</vt:lpstr>
      </vt:variant>
      <vt:variant>
        <vt:i4>5</vt:i4>
      </vt:variant>
      <vt:variant>
        <vt:lpstr>Tema</vt:lpstr>
      </vt:variant>
      <vt:variant>
        <vt:i4>4</vt:i4>
      </vt:variant>
      <vt:variant>
        <vt:lpstr>Títulos de diapositiva</vt:lpstr>
      </vt:variant>
      <vt:variant>
        <vt:i4>27</vt:i4>
      </vt:variant>
    </vt:vector>
  </HeadingPairs>
  <TitlesOfParts>
    <vt:vector size="36" baseType="lpstr">
      <vt:lpstr>Helvetica Neue Light</vt:lpstr>
      <vt:lpstr>DM Sans</vt:lpstr>
      <vt:lpstr>Courier New</vt:lpstr>
      <vt:lpstr>Anton</vt:lpstr>
      <vt:lpstr>Arial</vt:lpstr>
      <vt:lpstr>Simple Light</vt:lpstr>
      <vt:lpstr>Coderhouse</vt:lpstr>
      <vt:lpstr>Coder</vt:lpstr>
      <vt:lpstr>Coder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Diego R. Polverelli</dc:creator>
  <cp:lastModifiedBy>Diego R. Polverelli</cp:lastModifiedBy>
  <cp:revision>31</cp:revision>
  <dcterms:modified xsi:type="dcterms:W3CDTF">2024-11-20T09:51:15Z</dcterms:modified>
</cp:coreProperties>
</file>